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8" r:id="rId3"/>
    <p:sldId id="344" r:id="rId4"/>
    <p:sldId id="345" r:id="rId5"/>
    <p:sldId id="373" r:id="rId6"/>
    <p:sldId id="390" r:id="rId7"/>
    <p:sldId id="399" r:id="rId8"/>
    <p:sldId id="389" r:id="rId9"/>
    <p:sldId id="392" r:id="rId10"/>
    <p:sldId id="396" r:id="rId11"/>
    <p:sldId id="401" r:id="rId12"/>
    <p:sldId id="397" r:id="rId13"/>
    <p:sldId id="387" r:id="rId14"/>
    <p:sldId id="295" r:id="rId15"/>
    <p:sldId id="306" r:id="rId16"/>
    <p:sldId id="335" r:id="rId17"/>
    <p:sldId id="368" r:id="rId18"/>
    <p:sldId id="308" r:id="rId19"/>
    <p:sldId id="309" r:id="rId20"/>
    <p:sldId id="369" r:id="rId21"/>
    <p:sldId id="319" r:id="rId22"/>
    <p:sldId id="315" r:id="rId23"/>
    <p:sldId id="320" r:id="rId24"/>
    <p:sldId id="321" r:id="rId25"/>
    <p:sldId id="322" r:id="rId26"/>
    <p:sldId id="359" r:id="rId27"/>
    <p:sldId id="375" r:id="rId28"/>
    <p:sldId id="325" r:id="rId29"/>
    <p:sldId id="326" r:id="rId30"/>
    <p:sldId id="362" r:id="rId31"/>
    <p:sldId id="327" r:id="rId32"/>
    <p:sldId id="328" r:id="rId33"/>
    <p:sldId id="331" r:id="rId34"/>
    <p:sldId id="317" r:id="rId35"/>
    <p:sldId id="332" r:id="rId36"/>
    <p:sldId id="377" r:id="rId37"/>
    <p:sldId id="336" r:id="rId38"/>
    <p:sldId id="338" r:id="rId39"/>
    <p:sldId id="339" r:id="rId40"/>
    <p:sldId id="341" r:id="rId41"/>
    <p:sldId id="342" r:id="rId42"/>
    <p:sldId id="343" r:id="rId43"/>
    <p:sldId id="33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1F7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3239" autoAdjust="0"/>
  </p:normalViewPr>
  <p:slideViewPr>
    <p:cSldViewPr>
      <p:cViewPr>
        <p:scale>
          <a:sx n="50" d="100"/>
          <a:sy n="50" d="100"/>
        </p:scale>
        <p:origin x="-194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77D65-CFE0-4D50-A283-976D4CADCC67}" type="datetimeFigureOut">
              <a:rPr lang="en-CA" smtClean="0"/>
              <a:pPr/>
              <a:t>16/05/2011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DC2BA-6786-44EE-BD2C-1AC365AC35B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FB2C1-8D4D-4852-84CD-2C7BA4CE8B87}" type="datetimeFigureOut">
              <a:rPr lang="en-CA" smtClean="0"/>
              <a:pPr/>
              <a:t>16/05/2011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8477F-B06B-4C76-882C-41107E4C373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b="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1584328"/>
            <a:ext cx="8316416" cy="3689344"/>
          </a:xfrm>
          <a:solidFill>
            <a:schemeClr val="tx1">
              <a:alpha val="80000"/>
            </a:schemeClr>
          </a:solidFill>
        </p:spPr>
        <p:txBody>
          <a:bodyPr tIns="93600">
            <a:spAutoFit/>
          </a:bodyPr>
          <a:lstStyle>
            <a:lvl1pPr>
              <a:lnSpc>
                <a:spcPct val="80000"/>
              </a:lnSpc>
              <a:defRPr lang="en-US" sz="960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/>
            <a:r>
              <a:rPr lang="en-CA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halad\Desktop\CHI%20Presentation\Video\first%20Page.wmv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halad\Desktop\CHI%20Presentation\Video\comet.wmv" TargetMode="External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halad\Desktop\CHI%20Presentation\Video\KB%20Comet.wmv" TargetMode="Externa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halad\Desktop\CHI%20Presentation\Video\KB%20Bubble.wmv" TargetMode="External"/><Relationship Id="rId4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halad\Desktop\CHI%20Presentation\Video\Bubble%20cursor.wmv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685800"/>
            <a:ext cx="9144000" cy="2362200"/>
          </a:xfrm>
          <a:prstGeom prst="rect">
            <a:avLst/>
          </a:prstGeom>
          <a:solidFill>
            <a:schemeClr val="tx2">
              <a:lumMod val="50000"/>
              <a:alpha val="56000"/>
            </a:schemeClr>
          </a:solidFill>
          <a:ln>
            <a:noFill/>
          </a:ln>
          <a:effectLst>
            <a:outerShdw blurRad="1270000" dist="50800" dir="5400000" algn="ctr" rotWithShape="0">
              <a:srgbClr val="000000">
                <a:alpha val="6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08445"/>
            <a:ext cx="7772400" cy="2305051"/>
          </a:xfrm>
        </p:spPr>
        <p:txBody>
          <a:bodyPr>
            <a:normAutofit/>
          </a:bodyPr>
          <a:lstStyle/>
          <a:p>
            <a:pPr hangingPunct="0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  <a:latin typeface="Bookman Old Style" pitchFamily="18" charset="0"/>
              </a:rPr>
              <a:t>Comet and Target Ghost: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Bookman Old Style" pitchFamily="18" charset="0"/>
              </a:rPr>
              <a:t>Techniques for Selecting </a:t>
            </a:r>
            <a:r>
              <a:rPr lang="en-CA" b="1" dirty="0" smtClean="0">
                <a:solidFill>
                  <a:schemeClr val="bg1">
                    <a:lumMod val="85000"/>
                  </a:schemeClr>
                </a:solidFill>
                <a:latin typeface="Bookman Old Style" pitchFamily="18" charset="0"/>
              </a:rPr>
              <a:t/>
            </a:r>
            <a:br>
              <a:rPr lang="en-CA" b="1" dirty="0" smtClean="0">
                <a:solidFill>
                  <a:schemeClr val="bg1">
                    <a:lumMod val="85000"/>
                  </a:schemeClr>
                </a:solidFill>
                <a:latin typeface="Bookman Old Style" pitchFamily="18" charset="0"/>
              </a:rPr>
            </a:b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Bookman Old Style" pitchFamily="18" charset="0"/>
              </a:rPr>
              <a:t>Moving Targets</a:t>
            </a:r>
            <a:endParaRPr lang="en-CA" dirty="0">
              <a:solidFill>
                <a:schemeClr val="bg1">
                  <a:lumMod val="8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Bookman Old Style" pitchFamily="18" charset="0"/>
              </a:rPr>
              <a:t>Khalad Hasan </a:t>
            </a:r>
          </a:p>
          <a:p>
            <a:r>
              <a:rPr lang="en-US" sz="2400" dirty="0" smtClean="0">
                <a:latin typeface="Bookman Old Style" pitchFamily="18" charset="0"/>
              </a:rPr>
              <a:t>Tovi Grossman </a:t>
            </a:r>
          </a:p>
          <a:p>
            <a:r>
              <a:rPr lang="en-US" sz="2400" dirty="0" smtClean="0">
                <a:latin typeface="Bookman Old Style" pitchFamily="18" charset="0"/>
              </a:rPr>
              <a:t>Pourang Irani</a:t>
            </a:r>
            <a:endParaRPr lang="en-CA" sz="2400" dirty="0">
              <a:latin typeface="Bookman Old Style" pitchFamily="18" charset="0"/>
            </a:endParaRPr>
          </a:p>
        </p:txBody>
      </p:sp>
      <p:pic>
        <p:nvPicPr>
          <p:cNvPr id="34818" name="Picture 2" descr="http://www.coachingmanitoba.ca/images/logos/LogoUof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191672"/>
            <a:ext cx="1524000" cy="1285328"/>
          </a:xfrm>
          <a:prstGeom prst="rect">
            <a:avLst/>
          </a:prstGeom>
          <a:noFill/>
        </p:spPr>
      </p:pic>
      <p:pic>
        <p:nvPicPr>
          <p:cNvPr id="34820" name="Picture 4" descr="Autodesk Researc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6132334"/>
            <a:ext cx="2781300" cy="259588"/>
          </a:xfrm>
          <a:prstGeom prst="rect">
            <a:avLst/>
          </a:prstGeom>
          <a:noFill/>
        </p:spPr>
      </p:pic>
    </p:spTree>
  </p:cSld>
  <p:clrMapOvr>
    <a:masterClrMapping/>
  </p:clrMapOvr>
  <p:transition advTm="26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8991600" cy="63709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 Drag-and-Pop</a:t>
            </a:r>
          </a:p>
          <a:p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endParaRPr lang="en-US" sz="7200" b="1" dirty="0" smtClean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endParaRPr lang="en-US" sz="7200" b="1" dirty="0" smtClean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endParaRPr lang="en-US" sz="7200" b="1" dirty="0" smtClean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 Vacuum Filter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81000" y="1126325"/>
            <a:ext cx="9144000" cy="77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</a:pP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US" sz="23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Baudisch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P., </a:t>
            </a:r>
            <a:r>
              <a:rPr lang="en-US" sz="23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Cutrell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E., Robbins, D., Czerwinski, </a:t>
            </a:r>
          </a:p>
          <a:p>
            <a:pPr>
              <a:spcBef>
                <a:spcPct val="20000"/>
              </a:spcBef>
              <a:buClr>
                <a:schemeClr val="bg2"/>
              </a:buClr>
            </a:pP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M., </a:t>
            </a:r>
            <a:r>
              <a:rPr lang="en-US" sz="23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Tandler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P. </a:t>
            </a:r>
            <a:r>
              <a:rPr lang="en-US" sz="23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Bederson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B., and </a:t>
            </a:r>
            <a:r>
              <a:rPr lang="en-US" sz="23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Zierlinger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A.</a:t>
            </a:r>
            <a:r>
              <a:rPr lang="en-US" sz="23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Interact ‘03]</a:t>
            </a:r>
          </a:p>
        </p:txBody>
      </p:sp>
      <p:sp>
        <p:nvSpPr>
          <p:cNvPr id="30" name="Rectangle 29"/>
          <p:cNvSpPr/>
          <p:nvPr/>
        </p:nvSpPr>
        <p:spPr>
          <a:xfrm>
            <a:off x="-304800" y="617220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  <a:buClr>
                <a:schemeClr val="bg2"/>
              </a:buClr>
            </a:pPr>
            <a:r>
              <a:rPr lang="en-US" sz="2400" noProof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[Bezerianos, A., Balakrishnan, R., CHI ’05]</a:t>
            </a:r>
            <a:endParaRPr lang="en-US" sz="2400" noProof="1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3333" t="5040" b="9281"/>
          <a:stretch>
            <a:fillRect/>
          </a:stretch>
        </p:blipFill>
        <p:spPr bwMode="auto">
          <a:xfrm>
            <a:off x="1752600" y="2057400"/>
            <a:ext cx="545950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5257800"/>
            <a:ext cx="89916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Silk Cursor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514600" y="6324600"/>
            <a:ext cx="65532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</a:pP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it-IT" sz="23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Zhai, S., Buxton, W. &amp; Milgram, P, CHi '94</a:t>
            </a:r>
            <a:r>
              <a:rPr lang="en-US" sz="23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</a:t>
            </a:r>
          </a:p>
        </p:txBody>
      </p:sp>
      <p:pic>
        <p:nvPicPr>
          <p:cNvPr id="5122" name="Picture 2" descr="http://etclab.mie.utoronto.ca/people/shumin_dir/fish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0"/>
            <a:ext cx="7239000" cy="508141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267200" y="6400800"/>
            <a:ext cx="46733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>
              <a:spcBef>
                <a:spcPct val="20000"/>
              </a:spcBef>
              <a:buClr>
                <a:schemeClr val="bg2"/>
              </a:buCl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Ilich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M.V.</a:t>
            </a: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M. Sc. Thesis ‘10]</a:t>
            </a:r>
            <a:endParaRPr lang="en-US" sz="2400" i="0" noProof="1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200" y="304800"/>
            <a:ext cx="89916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 Click-to-Pause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pic>
        <p:nvPicPr>
          <p:cNvPr id="6" name="Picture 5" descr="pau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057400"/>
            <a:ext cx="2743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6200" y="1524000"/>
            <a:ext cx="9144000" cy="2800767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8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Proposed</a:t>
            </a:r>
          </a:p>
          <a:p>
            <a:pPr algn="r"/>
            <a:r>
              <a:rPr lang="en-US" sz="8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Techniques</a:t>
            </a:r>
            <a:endParaRPr lang="en-US" sz="96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/>
          <p:cNvSpPr/>
          <p:nvPr/>
        </p:nvSpPr>
        <p:spPr>
          <a:xfrm>
            <a:off x="4118610" y="876300"/>
            <a:ext cx="436075" cy="46235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5" name="Group 68"/>
          <p:cNvGrpSpPr/>
          <p:nvPr/>
        </p:nvGrpSpPr>
        <p:grpSpPr>
          <a:xfrm rot="20194550">
            <a:off x="4589693" y="5407798"/>
            <a:ext cx="542371" cy="473016"/>
            <a:chOff x="3884766" y="4022784"/>
            <a:chExt cx="1611161" cy="1403232"/>
          </a:xfrm>
        </p:grpSpPr>
        <p:sp>
          <p:nvSpPr>
            <p:cNvPr id="73" name="Rectangle 72"/>
            <p:cNvSpPr/>
            <p:nvPr/>
          </p:nvSpPr>
          <p:spPr>
            <a:xfrm>
              <a:off x="4533901" y="4022784"/>
              <a:ext cx="962026" cy="14032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" name="Oval 70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" name="Group 19"/>
          <p:cNvGrpSpPr/>
          <p:nvPr/>
        </p:nvGrpSpPr>
        <p:grpSpPr>
          <a:xfrm rot="20194550">
            <a:off x="3517937" y="5432308"/>
            <a:ext cx="2590800" cy="473016"/>
            <a:chOff x="685800" y="4022784"/>
            <a:chExt cx="7696200" cy="1403232"/>
          </a:xfrm>
        </p:grpSpPr>
        <p:grpSp>
          <p:nvGrpSpPr>
            <p:cNvPr id="4" name="Group 16"/>
            <p:cNvGrpSpPr/>
            <p:nvPr/>
          </p:nvGrpSpPr>
          <p:grpSpPr>
            <a:xfrm>
              <a:off x="685800" y="4022784"/>
              <a:ext cx="7696200" cy="1403232"/>
              <a:chOff x="1066800" y="4022784"/>
              <a:chExt cx="7315200" cy="1403232"/>
            </a:xfrm>
          </p:grpSpPr>
          <p:sp>
            <p:nvSpPr>
              <p:cNvPr id="23" name="Chord 22"/>
              <p:cNvSpPr/>
              <p:nvPr/>
            </p:nvSpPr>
            <p:spPr>
              <a:xfrm>
                <a:off x="1066800" y="4038600"/>
                <a:ext cx="7315200" cy="1371600"/>
              </a:xfrm>
              <a:prstGeom prst="chord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724400" y="4022784"/>
                <a:ext cx="914400" cy="14032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2" name="Oval 21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30"/>
          <p:cNvGrpSpPr/>
          <p:nvPr/>
        </p:nvGrpSpPr>
        <p:grpSpPr>
          <a:xfrm rot="20194550">
            <a:off x="4580399" y="5411372"/>
            <a:ext cx="542369" cy="473016"/>
            <a:chOff x="3884771" y="4022786"/>
            <a:chExt cx="1611155" cy="1403232"/>
          </a:xfrm>
        </p:grpSpPr>
        <p:sp>
          <p:nvSpPr>
            <p:cNvPr id="132" name="Rectangle 131"/>
            <p:cNvSpPr/>
            <p:nvPr/>
          </p:nvSpPr>
          <p:spPr>
            <a:xfrm>
              <a:off x="4533900" y="4022786"/>
              <a:ext cx="962026" cy="14032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3" name="Oval 132"/>
            <p:cNvSpPr/>
            <p:nvPr/>
          </p:nvSpPr>
          <p:spPr>
            <a:xfrm>
              <a:off x="3884771" y="4038602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" name="Group 24"/>
          <p:cNvGrpSpPr/>
          <p:nvPr/>
        </p:nvGrpSpPr>
        <p:grpSpPr>
          <a:xfrm rot="998360">
            <a:off x="1080280" y="4933029"/>
            <a:ext cx="2590800" cy="473016"/>
            <a:chOff x="685800" y="4022784"/>
            <a:chExt cx="7696200" cy="1403232"/>
          </a:xfrm>
        </p:grpSpPr>
        <p:grpSp>
          <p:nvGrpSpPr>
            <p:cNvPr id="6" name="Group 16"/>
            <p:cNvGrpSpPr/>
            <p:nvPr/>
          </p:nvGrpSpPr>
          <p:grpSpPr>
            <a:xfrm>
              <a:off x="685800" y="4022784"/>
              <a:ext cx="7696200" cy="1403232"/>
              <a:chOff x="1066800" y="4022784"/>
              <a:chExt cx="7315200" cy="1403232"/>
            </a:xfrm>
          </p:grpSpPr>
          <p:sp>
            <p:nvSpPr>
              <p:cNvPr id="28" name="Chord 27"/>
              <p:cNvSpPr/>
              <p:nvPr/>
            </p:nvSpPr>
            <p:spPr>
              <a:xfrm>
                <a:off x="1066800" y="4038600"/>
                <a:ext cx="7315200" cy="1371600"/>
              </a:xfrm>
              <a:prstGeom prst="chord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724400" y="4022784"/>
                <a:ext cx="914400" cy="14032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7" name="Oval 26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29"/>
          <p:cNvGrpSpPr/>
          <p:nvPr/>
        </p:nvGrpSpPr>
        <p:grpSpPr>
          <a:xfrm rot="21410500">
            <a:off x="3270411" y="2716408"/>
            <a:ext cx="2590800" cy="473017"/>
            <a:chOff x="685803" y="4022784"/>
            <a:chExt cx="7696200" cy="1403232"/>
          </a:xfrm>
        </p:grpSpPr>
        <p:grpSp>
          <p:nvGrpSpPr>
            <p:cNvPr id="8" name="Group 16"/>
            <p:cNvGrpSpPr/>
            <p:nvPr/>
          </p:nvGrpSpPr>
          <p:grpSpPr>
            <a:xfrm>
              <a:off x="685803" y="4022784"/>
              <a:ext cx="7696200" cy="1403232"/>
              <a:chOff x="1066803" y="4022784"/>
              <a:chExt cx="7315200" cy="1403232"/>
            </a:xfrm>
          </p:grpSpPr>
          <p:sp>
            <p:nvSpPr>
              <p:cNvPr id="33" name="Chord 32"/>
              <p:cNvSpPr/>
              <p:nvPr/>
            </p:nvSpPr>
            <p:spPr>
              <a:xfrm>
                <a:off x="1066803" y="4038590"/>
                <a:ext cx="7315200" cy="1371597"/>
              </a:xfrm>
              <a:prstGeom prst="chord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724400" y="4022784"/>
                <a:ext cx="914400" cy="14032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2" name="Oval 31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" name="Group 18"/>
          <p:cNvGrpSpPr/>
          <p:nvPr/>
        </p:nvGrpSpPr>
        <p:grpSpPr>
          <a:xfrm rot="9638274">
            <a:off x="3034750" y="866002"/>
            <a:ext cx="2590800" cy="477378"/>
            <a:chOff x="703473" y="4038600"/>
            <a:chExt cx="7696200" cy="1416173"/>
          </a:xfrm>
        </p:grpSpPr>
        <p:grpSp>
          <p:nvGrpSpPr>
            <p:cNvPr id="10" name="Group 16"/>
            <p:cNvGrpSpPr/>
            <p:nvPr/>
          </p:nvGrpSpPr>
          <p:grpSpPr>
            <a:xfrm>
              <a:off x="703473" y="4051541"/>
              <a:ext cx="7696200" cy="1403232"/>
              <a:chOff x="1083599" y="4051541"/>
              <a:chExt cx="7315200" cy="1403232"/>
            </a:xfrm>
          </p:grpSpPr>
          <p:sp>
            <p:nvSpPr>
              <p:cNvPr id="11" name="Chord 10"/>
              <p:cNvSpPr/>
              <p:nvPr/>
            </p:nvSpPr>
            <p:spPr>
              <a:xfrm>
                <a:off x="1083599" y="4052291"/>
                <a:ext cx="7315200" cy="1371600"/>
              </a:xfrm>
              <a:prstGeom prst="chord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714783" y="4051541"/>
                <a:ext cx="914400" cy="14032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" name="Group 73"/>
          <p:cNvGrpSpPr/>
          <p:nvPr/>
        </p:nvGrpSpPr>
        <p:grpSpPr>
          <a:xfrm rot="998360">
            <a:off x="2154169" y="4944536"/>
            <a:ext cx="542371" cy="473016"/>
            <a:chOff x="3884766" y="4022785"/>
            <a:chExt cx="1611163" cy="1403232"/>
          </a:xfrm>
        </p:grpSpPr>
        <p:sp>
          <p:nvSpPr>
            <p:cNvPr id="78" name="Rectangle 77"/>
            <p:cNvSpPr/>
            <p:nvPr/>
          </p:nvSpPr>
          <p:spPr>
            <a:xfrm>
              <a:off x="4533903" y="4022785"/>
              <a:ext cx="962026" cy="14032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6" name="Oval 75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38" name="Picture 37" descr="transparent curs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33756" y="2713008"/>
            <a:ext cx="126873" cy="228600"/>
          </a:xfrm>
          <a:prstGeom prst="rect">
            <a:avLst/>
          </a:prstGeom>
        </p:spPr>
      </p:pic>
      <p:grpSp>
        <p:nvGrpSpPr>
          <p:cNvPr id="16" name="Group 78"/>
          <p:cNvGrpSpPr/>
          <p:nvPr/>
        </p:nvGrpSpPr>
        <p:grpSpPr>
          <a:xfrm rot="21410500">
            <a:off x="4346425" y="2709934"/>
            <a:ext cx="542371" cy="473017"/>
            <a:chOff x="3884766" y="4022783"/>
            <a:chExt cx="1611162" cy="1403232"/>
          </a:xfrm>
        </p:grpSpPr>
        <p:sp>
          <p:nvSpPr>
            <p:cNvPr id="83" name="Rectangle 82"/>
            <p:cNvSpPr/>
            <p:nvPr/>
          </p:nvSpPr>
          <p:spPr>
            <a:xfrm>
              <a:off x="4533902" y="4022783"/>
              <a:ext cx="962026" cy="14032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1" name="Oval 80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24" name="Picture 123" descr="transparent curs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30527" y="2718407"/>
            <a:ext cx="126873" cy="228600"/>
          </a:xfrm>
          <a:prstGeom prst="rect">
            <a:avLst/>
          </a:prstGeom>
        </p:spPr>
      </p:pic>
      <p:grpSp>
        <p:nvGrpSpPr>
          <p:cNvPr id="21" name="Group 133"/>
          <p:cNvGrpSpPr/>
          <p:nvPr/>
        </p:nvGrpSpPr>
        <p:grpSpPr>
          <a:xfrm rot="21410500">
            <a:off x="4337130" y="2713507"/>
            <a:ext cx="542371" cy="473017"/>
            <a:chOff x="3884766" y="4022783"/>
            <a:chExt cx="1611162" cy="1403232"/>
          </a:xfrm>
        </p:grpSpPr>
        <p:sp>
          <p:nvSpPr>
            <p:cNvPr id="135" name="Rectangle 134"/>
            <p:cNvSpPr/>
            <p:nvPr/>
          </p:nvSpPr>
          <p:spPr>
            <a:xfrm>
              <a:off x="4533902" y="4022783"/>
              <a:ext cx="962026" cy="14032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6" name="Oval 135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0" name="Rectangle 49"/>
          <p:cNvSpPr/>
          <p:nvPr/>
        </p:nvSpPr>
        <p:spPr>
          <a:xfrm>
            <a:off x="5410200" y="5429071"/>
            <a:ext cx="35052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Comet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grpSp>
        <p:nvGrpSpPr>
          <p:cNvPr id="19" name="Group 127"/>
          <p:cNvGrpSpPr/>
          <p:nvPr/>
        </p:nvGrpSpPr>
        <p:grpSpPr>
          <a:xfrm rot="998360">
            <a:off x="2144874" y="4948109"/>
            <a:ext cx="542371" cy="473016"/>
            <a:chOff x="3884766" y="4022785"/>
            <a:chExt cx="1611163" cy="1403232"/>
          </a:xfrm>
        </p:grpSpPr>
        <p:sp>
          <p:nvSpPr>
            <p:cNvPr id="129" name="Rectangle 128"/>
            <p:cNvSpPr/>
            <p:nvPr/>
          </p:nvSpPr>
          <p:spPr>
            <a:xfrm>
              <a:off x="4533903" y="4022785"/>
              <a:ext cx="962026" cy="14032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0" name="Oval 129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1" name="Oval 50"/>
          <p:cNvSpPr/>
          <p:nvPr/>
        </p:nvSpPr>
        <p:spPr>
          <a:xfrm>
            <a:off x="4121141" y="878294"/>
            <a:ext cx="436075" cy="46235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0.42031 -0.22292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" y="-1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15782 0.06018 " pathEditMode="relative" rAng="0" ptsTypes="AA">
                                      <p:cBhvr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3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3333 0.17777 " pathEditMode="relative" ptsTypes="AA">
                                      <p:cBhvr>
                                        <p:cTn id="10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0.45938 -0.02986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-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C 0.11493 -0.0243 0.23072 -0.04792 0.35538 -0.0493 C 0.47986 -0.05 0.61423 -0.02917 0.74861 -0.00787 " pathEditMode="relative" rAng="0" ptsTypes="aaA">
                                      <p:cBhvr>
                                        <p:cTn id="14" dur="1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7 3.33333E-6 L -0.43142 0.18055 " pathEditMode="relative" rAng="0" ptsTypes="AA">
                                      <p:cBhvr>
                                        <p:cTn id="7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" y="9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11111E-6 2.59259E-6 L 0.42031 -0.22292 " pathEditMode="relative" rAng="0" ptsTypes="AA">
                                      <p:cBhvr>
                                        <p:cTn id="8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" y="-112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7.40741E-7 L 0.15782 0.06018 " pathEditMode="relative" rAng="0" ptsTypes="AA">
                                      <p:cBhvr>
                                        <p:cTn id="8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3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44444E-6 -3.7037E-6 L 0.37586 -0.0324 " pathEditMode="relative" rAng="0" ptsTypes="AA">
                                      <p:cBhvr>
                                        <p:cTn id="8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16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33333E-6 C 0.09167 -0.01898 0.18438 -0.03727 0.28403 -0.03843 C 0.38351 -0.03889 0.49098 -0.02269 0.59861 -0.00602 " pathEditMode="relative" rAng="0" ptsTypes="aaA">
                                      <p:cBhvr>
                                        <p:cTn id="8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-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1" animBg="1"/>
      <p:bldP spid="52" grpId="2" animBg="1"/>
      <p:bldP spid="52" grpId="3" animBg="1"/>
      <p:bldP spid="51" grpId="0" animBg="1"/>
      <p:bldP spid="5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191000" y="381000"/>
            <a:ext cx="1066800" cy="914400"/>
          </a:xfrm>
          <a:prstGeom prst="rect">
            <a:avLst/>
          </a:prstGeom>
          <a:blipFill dpi="0" rotWithShape="1">
            <a:blip r:embed="rId4" cstate="print">
              <a:alphaModFix amt="40000"/>
            </a:blip>
            <a:srcRect/>
            <a:stretch>
              <a:fillRect/>
            </a:stretch>
          </a:blipFill>
          <a:ln>
            <a:solidFill>
              <a:schemeClr val="bg1">
                <a:alpha val="0"/>
              </a:scheme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2362200" y="5486400"/>
            <a:ext cx="65532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Target Ghost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45" name="Oval 44"/>
          <p:cNvSpPr>
            <a:spLocks/>
          </p:cNvSpPr>
          <p:nvPr/>
        </p:nvSpPr>
        <p:spPr>
          <a:xfrm>
            <a:off x="914400" y="17526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>
            <a:spLocks/>
          </p:cNvSpPr>
          <p:nvPr/>
        </p:nvSpPr>
        <p:spPr>
          <a:xfrm>
            <a:off x="3276600" y="34290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>
            <a:spLocks/>
          </p:cNvSpPr>
          <p:nvPr/>
        </p:nvSpPr>
        <p:spPr>
          <a:xfrm>
            <a:off x="5562600" y="41910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>
            <a:spLocks/>
          </p:cNvSpPr>
          <p:nvPr/>
        </p:nvSpPr>
        <p:spPr>
          <a:xfrm>
            <a:off x="8382000" y="914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>
            <a:spLocks/>
          </p:cNvSpPr>
          <p:nvPr/>
        </p:nvSpPr>
        <p:spPr>
          <a:xfrm>
            <a:off x="2395800" y="1742326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>
            <a:spLocks/>
          </p:cNvSpPr>
          <p:nvPr/>
        </p:nvSpPr>
        <p:spPr>
          <a:xfrm>
            <a:off x="6862282" y="1415474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>
            <a:spLocks/>
          </p:cNvSpPr>
          <p:nvPr/>
        </p:nvSpPr>
        <p:spPr>
          <a:xfrm>
            <a:off x="4149904" y="4582274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>
            <a:spLocks/>
          </p:cNvSpPr>
          <p:nvPr/>
        </p:nvSpPr>
        <p:spPr>
          <a:xfrm>
            <a:off x="4473748" y="3299926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24" name="Picture 123" descr="transparent curso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9200" y="3657600"/>
            <a:ext cx="126873" cy="228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63854 -0.0041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23 L -0.64149 0.28753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" y="1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51562 -0.06708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3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-0.58316 0.21119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" y="10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6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29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2.77778E-6 7.58732E-7 C 0.07361 -0.03031 0.14722 -0.06038 0.21233 -0.06292 C 0.27743 -0.06547 0.36129 -0.0229 0.39097 -0.01504 " pathEditMode="relative" ptsTypes="aaA">
                                      <p:cBhvr>
                                        <p:cTn id="39" dur="12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54" grpId="0" animBg="1"/>
      <p:bldP spid="55" grpId="0" animBg="1"/>
      <p:bldP spid="56" grpId="0" animBg="1"/>
      <p:bldP spid="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us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10880" y="1586880"/>
            <a:ext cx="2756520" cy="2756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57200"/>
            <a:ext cx="9144000" cy="830997"/>
          </a:xfrm>
          <a:prstGeom prst="rect">
            <a:avLst/>
          </a:prstGeom>
          <a:noFill/>
          <a:effectLst>
            <a:outerShdw blurRad="762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  <a:cs typeface="Vrinda" pitchFamily="2" charset="0"/>
              </a:rPr>
              <a:t>Inspired by Click-to-Pause</a:t>
            </a:r>
            <a:endParaRPr lang="en-CA" sz="4800" b="1" dirty="0">
              <a:solidFill>
                <a:schemeClr val="bg1">
                  <a:lumMod val="50000"/>
                </a:schemeClr>
              </a:solidFill>
              <a:latin typeface="Bookman Old Style" pitchFamily="18" charset="0"/>
              <a:cs typeface="Vrinda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306669"/>
            <a:ext cx="9144000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  <a:cs typeface="Vrinda" pitchFamily="2" charset="0"/>
              </a:rPr>
              <a:t> Smooth views between frames</a:t>
            </a:r>
            <a:endParaRPr lang="en-CA" sz="3600" b="1" dirty="0">
              <a:solidFill>
                <a:schemeClr val="bg1">
                  <a:lumMod val="50000"/>
                </a:schemeClr>
              </a:solidFill>
              <a:latin typeface="Bookman Old Style" pitchFamily="18" charset="0"/>
              <a:cs typeface="Vrinda" pitchFamily="2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6200" y="1219200"/>
            <a:ext cx="9144000" cy="2800767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8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Design Considerations</a:t>
            </a:r>
            <a:endParaRPr lang="en-US" sz="96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2054" name="Picture 6" descr="http://evworld.com/evalbum/Frazer-Nash/namir_t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21733" y="1981200"/>
            <a:ext cx="1354667" cy="762000"/>
          </a:xfrm>
          <a:prstGeom prst="rect">
            <a:avLst/>
          </a:prstGeom>
          <a:noFill/>
        </p:spPr>
      </p:pic>
      <p:pic>
        <p:nvPicPr>
          <p:cNvPr id="11" name="Picture 6" descr="http://evworld.com/evalbum/Frazer-Nash/namir_t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45534" y="3505200"/>
            <a:ext cx="1354667" cy="762000"/>
          </a:xfrm>
          <a:prstGeom prst="rect">
            <a:avLst/>
          </a:prstGeom>
          <a:noFill/>
        </p:spPr>
      </p:pic>
      <p:pic>
        <p:nvPicPr>
          <p:cNvPr id="12" name="Picture 6" descr="http://evworld.com/evalbum/Frazer-Nash/namir_t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86266" y="5029200"/>
            <a:ext cx="1354667" cy="762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057400" y="0"/>
            <a:ext cx="5257800" cy="1200329"/>
          </a:xfrm>
          <a:prstGeom prst="rect">
            <a:avLst/>
          </a:prstGeom>
          <a:noFill/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Speed</a:t>
            </a:r>
            <a:endParaRPr lang="en-US" sz="80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1.01059 -0.00162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5" y="-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1.01198 -3.33333E-6 " pathEditMode="relative" rAng="0" ptsTypes="AA">
                                      <p:cBhvr>
                                        <p:cTn id="8" dur="6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111E-6 L 1.0125 -0.00301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43010" name="Picture 2" descr="House F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238046"/>
            <a:ext cx="685800" cy="503377"/>
          </a:xfrm>
          <a:prstGeom prst="rect">
            <a:avLst/>
          </a:prstGeom>
          <a:noFill/>
        </p:spPr>
      </p:pic>
      <p:pic>
        <p:nvPicPr>
          <p:cNvPr id="9" name="Picture 2" descr="House F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038600"/>
            <a:ext cx="685800" cy="503377"/>
          </a:xfrm>
          <a:prstGeom prst="rect">
            <a:avLst/>
          </a:prstGeom>
          <a:noFill/>
        </p:spPr>
      </p:pic>
      <p:pic>
        <p:nvPicPr>
          <p:cNvPr id="10" name="Picture 2" descr="House F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716119"/>
            <a:ext cx="685800" cy="503377"/>
          </a:xfrm>
          <a:prstGeom prst="rect">
            <a:avLst/>
          </a:prstGeom>
          <a:noFill/>
        </p:spPr>
      </p:pic>
      <p:pic>
        <p:nvPicPr>
          <p:cNvPr id="13" name="Picture 12" descr="killing fl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857046"/>
            <a:ext cx="1143000" cy="1724354"/>
          </a:xfrm>
          <a:prstGeom prst="rect">
            <a:avLst/>
          </a:prstGeom>
        </p:spPr>
      </p:pic>
      <p:pic>
        <p:nvPicPr>
          <p:cNvPr id="12" name="Picture 11" descr="killing fl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3657600"/>
            <a:ext cx="1143000" cy="1724354"/>
          </a:xfrm>
          <a:prstGeom prst="rect">
            <a:avLst/>
          </a:prstGeom>
        </p:spPr>
      </p:pic>
      <p:pic>
        <p:nvPicPr>
          <p:cNvPr id="14" name="Picture 13" descr="killing fl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5334000"/>
            <a:ext cx="1143000" cy="172435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Path Predictability</a:t>
            </a:r>
            <a:endParaRPr lang="en-US" sz="80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83334 -1.11111E-6 " pathEditMode="relative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C 0.01701 -0.02477 0.0342 -0.04931 0.04757 -0.0588 C 0.06094 -0.06829 0.06962 -0.06459 0.08021 -0.05741 C 0.0908 -0.05024 0.10226 -0.03102 0.11128 -0.01621 C 0.12031 -0.00139 0.12153 0.02453 0.13455 0.03194 C 0.14757 0.03935 0.17292 0.03402 0.18924 0.0287 C 0.20556 0.02338 0.2184 3.7037E-6 0.23229 -0.0007 C 0.24618 -0.00139 0.25972 0.02338 0.27309 0.02476 C 0.28646 0.02615 0.30399 0.01944 0.3125 0.00717 C 0.32101 -0.0051 0.31319 -0.03681 0.32413 -0.04861 C 0.33507 -0.06042 0.36285 -0.06389 0.3776 -0.06412 C 0.39236 -0.06436 0.40399 -0.05718 0.4125 -0.05024 C 0.42101 -0.04329 0.42153 -0.03195 0.42882 -0.02246 C 0.43611 -0.01297 0.44549 0.00301 0.45677 0.00717 C 0.46806 0.01134 0.48872 -0.00695 0.49618 0.00254 C 0.50365 0.01203 0.49566 0.05208 0.50208 0.06435 C 0.50851 0.07662 0.52205 0.075 0.53472 0.07592 C 0.5474 0.07685 0.56372 0.07222 0.57778 0.0699 C 0.59184 0.06759 0.60833 0.06643 0.61962 0.06203 C 0.6309 0.05764 0.63681 0.04421 0.64531 0.04351 C 0.65382 0.04282 0.65903 0.05347 0.67083 0.0574 C 0.68264 0.06134 0.70642 0.06759 0.71615 0.06666 C 0.72587 0.06574 0.72448 0.05648 0.72899 0.05115 C 0.73351 0.04583 0.73906 0.03981 0.74288 0.03426 C 0.7467 0.0287 0.7474 0.02176 0.75226 0.01713 C 0.75712 0.0125 0.7658 0.00879 0.77205 0.00625 C 0.7783 0.0037 0.78247 0.00509 0.78941 0.00162 C 0.79635 -0.00186 0.80642 -0.0132 0.81389 -0.01389 C 0.82135 -0.01459 0.83073 -0.00903 0.83368 -0.00301 " pathEditMode="relative" rAng="0" ptsTypes="aaaaaaaaaaaaaaaaaaaaaaaaaaaaa">
                                      <p:cBhvr>
                                        <p:cTn id="8" dur="1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C 0.00851 -0.01875 0.01702 -0.0375 0.02327 -0.04652 C 0.02952 -0.05555 0.03021 -0.05717 0.03733 -0.05439 C 0.04445 -0.05162 0.06389 -0.03912 0.06632 -0.02962 C 0.06875 -0.02013 0.05191 -0.01111 0.05243 0.00301 C 0.05295 0.01713 0.06111 0.04723 0.06979 0.05579 C 0.07848 0.06436 0.0974 0.05788 0.10469 0.05417 C 0.11198 0.05047 0.1125 0.03936 0.11407 0.03403 C 0.11563 0.02871 0.10955 0.01829 0.11407 0.02153 C 0.11858 0.02477 0.1316 0.03889 0.1408 0.05417 C 0.15 0.06945 0.17379 0.10325 0.16979 0.1132 C 0.1658 0.12315 0.11997 0.12385 0.11632 0.11459 C 0.11268 0.10533 0.13716 0.07477 0.14775 0.05718 C 0.15834 0.03959 0.17188 0.0213 0.18021 0.00926 C 0.18854 -0.00277 0.20348 -0.00648 0.19775 -0.0155 C 0.19202 -0.02453 0.16007 -0.04004 0.14549 -0.04513 C 0.13091 -0.05023 0.1132 -0.05509 0.11059 -0.04652 C 0.10799 -0.03796 0.11841 -0.00879 0.13021 0.00602 C 0.14202 0.02084 0.16476 0.03704 0.18143 0.04167 C 0.19809 0.0463 0.21806 0.03913 0.23021 0.03403 C 0.24236 0.02894 0.23768 0.02038 0.25469 0.01088 C 0.2717 0.00139 0.3165 -0.01412 0.33264 -0.02337 C 0.34879 -0.03263 0.34132 -0.05023 0.35122 -0.04513 C 0.36111 -0.04004 0.38577 -0.01018 0.39184 0.00764 C 0.39792 0.02547 0.39861 0.05348 0.38733 0.06204 C 0.37604 0.07061 0.33907 0.06829 0.32448 0.0588 C 0.3099 0.04931 0.30452 0.02107 0.3 0.00463 C 0.29549 -0.0118 0.27726 -0.02939 0.29775 -0.0405 C 0.31823 -0.05162 0.39879 -0.06296 0.42327 -0.06203 C 0.44775 -0.06111 0.43854 -0.05324 0.44427 -0.03564 C 0.45 -0.01805 0.45174 0.02292 0.45816 0.04329 C 0.46459 0.06366 0.47309 0.09121 0.48264 0.08681 C 0.49219 0.08241 0.51337 0.0375 0.51511 0.0169 C 0.51684 -0.0037 0.5033 -0.03078 0.49306 -0.03726 C 0.48282 -0.04375 0.44827 -0.03449 0.45348 -0.02175 C 0.45868 -0.00902 0.50608 0.03195 0.52448 0.03866 C 0.54288 0.04538 0.55035 0.02825 0.56407 0.01852 C 0.57778 0.0088 0.59618 -0.01388 0.60712 -0.02013 C 0.61806 -0.02638 0.62084 -0.02615 0.63021 -0.01875 C 0.63959 -0.01134 0.65903 0.00903 0.66285 0.02477 C 0.66667 0.04051 0.66528 0.06899 0.65348 0.07593 C 0.64167 0.08288 0.60278 0.07663 0.59184 0.06667 C 0.58091 0.05672 0.58959 0.03079 0.58733 0.01551 C 0.58507 0.00024 0.57379 -0.0155 0.57795 -0.025 C 0.58212 -0.03449 0.5974 -0.04074 0.61285 -0.04189 C 0.6283 -0.04305 0.65417 -0.04606 0.67101 -0.03263 C 0.68785 -0.01921 0.69913 0.02732 0.71407 0.03866 C 0.729 0.05 0.74844 0.03797 0.76059 0.03565 C 0.77275 0.03334 0.77761 0.02616 0.78733 0.02477 C 0.79705 0.02338 0.80938 0.02848 0.81858 0.02778 C 0.82778 0.02709 0.83542 0.02362 0.84306 0.02014 " pathEditMode="relative" ptsTypes="aaaaaaaaaaaaaaaaaaaaaaaaaaaaaaaaaaaaaaaaaaaaaaaaaaA">
                                      <p:cBhvr>
                                        <p:cTn id="10" dur="1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657600" y="1355433"/>
            <a:ext cx="323850" cy="47301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lide Number Placeholder 9"/>
          <p:cNvSpPr txBox="1">
            <a:spLocks/>
          </p:cNvSpPr>
          <p:nvPr/>
        </p:nvSpPr>
        <p:spPr>
          <a:xfrm>
            <a:off x="0" y="0"/>
            <a:ext cx="9080205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first Pag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6200" y="8238"/>
            <a:ext cx="8915400" cy="1200329"/>
          </a:xfrm>
          <a:prstGeom prst="rect">
            <a:avLst/>
          </a:prstGeom>
          <a:noFill/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Other Factors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981200"/>
            <a:ext cx="9144000" cy="1938992"/>
          </a:xfrm>
          <a:prstGeom prst="rect">
            <a:avLst/>
          </a:prstGeom>
          <a:noFill/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Target size</a:t>
            </a:r>
            <a:endParaRPr lang="en-US" sz="12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>
              <a:buFont typeface="Wingdings" pitchFamily="2" charset="2"/>
              <a:buChar char="§"/>
            </a:pPr>
            <a:endParaRPr lang="en-US" sz="11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Distracter density</a:t>
            </a:r>
            <a:endParaRPr lang="en-US" sz="60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1600200"/>
            <a:ext cx="8382000" cy="2923877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8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Experiment 1</a:t>
            </a:r>
          </a:p>
          <a:p>
            <a:pPr algn="r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r"/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1D Target Selection</a:t>
            </a:r>
            <a:endParaRPr lang="en-US" sz="48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685800" y="5486400"/>
            <a:ext cx="81534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Task: 1D Selection </a:t>
            </a:r>
            <a:endParaRPr lang="en-US" sz="60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3505200" y="28194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2133600" y="2819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4910400" y="2819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1295400" y="3048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1864056" y="315977"/>
            <a:ext cx="2707944" cy="5847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Goal Target</a:t>
            </a:r>
            <a:endParaRPr lang="en-US" sz="3200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835856" y="315231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/>
          <p:cNvSpPr/>
          <p:nvPr/>
        </p:nvSpPr>
        <p:spPr>
          <a:xfrm>
            <a:off x="5410200" y="304800"/>
            <a:ext cx="2667000" cy="5847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Distracters</a:t>
            </a:r>
            <a:endParaRPr lang="en-US" sz="3200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73182" y="2819400"/>
            <a:ext cx="686406" cy="576000"/>
            <a:chOff x="173182" y="2819400"/>
            <a:chExt cx="686406" cy="576000"/>
          </a:xfrm>
        </p:grpSpPr>
        <p:sp>
          <p:nvSpPr>
            <p:cNvPr id="25" name="Oval 24"/>
            <p:cNvSpPr/>
            <p:nvPr/>
          </p:nvSpPr>
          <p:spPr>
            <a:xfrm>
              <a:off x="228600" y="2819400"/>
              <a:ext cx="576000" cy="576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9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3182" y="2926318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Bookman Old Style" pitchFamily="18" charset="0"/>
                </a:rPr>
                <a:t>Start</a:t>
              </a:r>
              <a:endParaRPr lang="en-CA" sz="1600" dirty="0">
                <a:latin typeface="Bookman Old Style" pitchFamily="18" charset="0"/>
              </a:endParaRPr>
            </a:p>
          </p:txBody>
        </p:sp>
      </p:grpSp>
      <p:sp>
        <p:nvSpPr>
          <p:cNvPr id="28" name="Up Arrow 10"/>
          <p:cNvSpPr>
            <a:spLocks noChangeAspect="1" noChangeArrowheads="1"/>
          </p:cNvSpPr>
          <p:nvPr/>
        </p:nvSpPr>
        <p:spPr bwMode="auto">
          <a:xfrm rot="20184679" flipH="1">
            <a:off x="2800687" y="3144053"/>
            <a:ext cx="166476" cy="322073"/>
          </a:xfrm>
          <a:prstGeom prst="upArrow">
            <a:avLst>
              <a:gd name="adj1" fmla="val 30204"/>
              <a:gd name="adj2" fmla="val 128744"/>
            </a:avLst>
          </a:pr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lIns="0" tIns="0" rIns="0" bIns="0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94265E-7 L 0.78385 -0.00208 " pathEditMode="relative" rAng="0" ptsTypes="AA">
                                      <p:cBhvr>
                                        <p:cTn id="18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-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6667 0 " pathEditMode="relative" ptsTypes="AA">
                                      <p:cBhvr>
                                        <p:cTn id="20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96855E-6 L 0.73663 -0.00185 " pathEditMode="relative" rAng="0" ptsTypes="AA">
                                      <p:cBhvr>
                                        <p:cTn id="22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8" y="-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1" grpId="0"/>
      <p:bldP spid="22" grpId="0" animBg="1"/>
      <p:bldP spid="23" grpId="0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5410200" y="5410200"/>
            <a:ext cx="35814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Design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609600" y="381000"/>
            <a:ext cx="8077200" cy="544764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12 Participants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4 Techniques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(Basic, Area, Bubble and Comet) 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2 (Ghost and Non-Ghost)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Target Speeds  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Target Widths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Distracter Distances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4 Trials per Condition</a:t>
            </a:r>
          </a:p>
          <a:p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= 10,368 Trials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2895600" y="2133600"/>
            <a:ext cx="6096000" cy="1862048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Results</a:t>
            </a:r>
            <a:endParaRPr lang="en-US" sz="115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556000" y="1143000"/>
            <a:ext cx="540000" cy="5400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5556000" y="457200"/>
            <a:ext cx="540000" cy="5400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7" name="Group 36"/>
          <p:cNvGrpSpPr/>
          <p:nvPr/>
        </p:nvGrpSpPr>
        <p:grpSpPr>
          <a:xfrm>
            <a:off x="1485900" y="409575"/>
            <a:ext cx="6788967" cy="4497403"/>
            <a:chOff x="1485900" y="409575"/>
            <a:chExt cx="6788967" cy="4497403"/>
          </a:xfrm>
        </p:grpSpPr>
        <p:cxnSp>
          <p:nvCxnSpPr>
            <p:cNvPr id="22" name="Straight Connector 21"/>
            <p:cNvCxnSpPr/>
            <p:nvPr/>
          </p:nvCxnSpPr>
          <p:spPr>
            <a:xfrm rot="5400000">
              <a:off x="-762000" y="2657475"/>
              <a:ext cx="449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485900" y="4895852"/>
              <a:ext cx="6788967" cy="1112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1855439" y="785752"/>
            <a:ext cx="668977" cy="4114957"/>
            <a:chOff x="1855439" y="785752"/>
            <a:chExt cx="668977" cy="4114957"/>
          </a:xfrm>
        </p:grpSpPr>
        <p:sp>
          <p:nvSpPr>
            <p:cNvPr id="9" name="Rectangle 8"/>
            <p:cNvSpPr/>
            <p:nvPr/>
          </p:nvSpPr>
          <p:spPr>
            <a:xfrm>
              <a:off x="1855439" y="833590"/>
              <a:ext cx="668977" cy="4067119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107596" y="785752"/>
              <a:ext cx="180000" cy="96060"/>
              <a:chOff x="2109747" y="511745"/>
              <a:chExt cx="180000" cy="152396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2109747" y="51174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2109747" y="664141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2122038" y="586867"/>
                <a:ext cx="151316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2" name="Group 71"/>
          <p:cNvGrpSpPr/>
          <p:nvPr/>
        </p:nvGrpSpPr>
        <p:grpSpPr>
          <a:xfrm>
            <a:off x="2518712" y="1305504"/>
            <a:ext cx="687674" cy="3595940"/>
            <a:chOff x="2518712" y="1305504"/>
            <a:chExt cx="687674" cy="3595940"/>
          </a:xfrm>
        </p:grpSpPr>
        <p:sp>
          <p:nvSpPr>
            <p:cNvPr id="10" name="Rectangle 9"/>
            <p:cNvSpPr/>
            <p:nvPr/>
          </p:nvSpPr>
          <p:spPr>
            <a:xfrm>
              <a:off x="2518712" y="1335924"/>
              <a:ext cx="687674" cy="35655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791800" y="1305504"/>
              <a:ext cx="180000" cy="58093"/>
              <a:chOff x="2109747" y="497595"/>
              <a:chExt cx="180000" cy="152401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/>
          <p:cNvGrpSpPr/>
          <p:nvPr/>
        </p:nvGrpSpPr>
        <p:grpSpPr>
          <a:xfrm>
            <a:off x="3534723" y="2435741"/>
            <a:ext cx="668977" cy="2465194"/>
            <a:chOff x="3534723" y="2435741"/>
            <a:chExt cx="668977" cy="2465194"/>
          </a:xfrm>
        </p:grpSpPr>
        <p:sp>
          <p:nvSpPr>
            <p:cNvPr id="11" name="Rectangle 10"/>
            <p:cNvSpPr/>
            <p:nvPr/>
          </p:nvSpPr>
          <p:spPr>
            <a:xfrm>
              <a:off x="3534723" y="2465766"/>
              <a:ext cx="668977" cy="2435169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791892" y="2435741"/>
              <a:ext cx="180000" cy="58093"/>
              <a:chOff x="2109747" y="479699"/>
              <a:chExt cx="180000" cy="152403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2109747" y="479700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109747" y="632102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2122038" y="554823"/>
                <a:ext cx="151319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oup 75"/>
          <p:cNvGrpSpPr/>
          <p:nvPr/>
        </p:nvGrpSpPr>
        <p:grpSpPr>
          <a:xfrm>
            <a:off x="4210050" y="2201728"/>
            <a:ext cx="687674" cy="2699258"/>
            <a:chOff x="4210050" y="2201728"/>
            <a:chExt cx="687674" cy="2699258"/>
          </a:xfrm>
        </p:grpSpPr>
        <p:sp>
          <p:nvSpPr>
            <p:cNvPr id="14" name="Rectangle 13"/>
            <p:cNvSpPr/>
            <p:nvPr/>
          </p:nvSpPr>
          <p:spPr>
            <a:xfrm>
              <a:off x="4210050" y="2230816"/>
              <a:ext cx="687674" cy="267017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4473165" y="2201728"/>
              <a:ext cx="180000" cy="58093"/>
              <a:chOff x="2109747" y="461793"/>
              <a:chExt cx="180000" cy="152402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2109747" y="461793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109747" y="6141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2122038" y="536916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7" name="Group 76"/>
          <p:cNvGrpSpPr/>
          <p:nvPr/>
        </p:nvGrpSpPr>
        <p:grpSpPr>
          <a:xfrm>
            <a:off x="5226050" y="2751825"/>
            <a:ext cx="668977" cy="2157240"/>
            <a:chOff x="5226050" y="2751825"/>
            <a:chExt cx="668977" cy="2157240"/>
          </a:xfrm>
        </p:grpSpPr>
        <p:sp>
          <p:nvSpPr>
            <p:cNvPr id="12" name="Rectangle 11"/>
            <p:cNvSpPr/>
            <p:nvPr/>
          </p:nvSpPr>
          <p:spPr>
            <a:xfrm>
              <a:off x="5226050" y="2778696"/>
              <a:ext cx="668977" cy="2130369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486400" y="2751825"/>
              <a:ext cx="180000" cy="58094"/>
              <a:chOff x="2109747" y="509298"/>
              <a:chExt cx="180000" cy="152404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2109747" y="509298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109747" y="661702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2122038" y="584424"/>
                <a:ext cx="151319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8" name="Group 77"/>
          <p:cNvGrpSpPr/>
          <p:nvPr/>
        </p:nvGrpSpPr>
        <p:grpSpPr>
          <a:xfrm>
            <a:off x="5897276" y="2454152"/>
            <a:ext cx="687674" cy="2454964"/>
            <a:chOff x="5897276" y="2454152"/>
            <a:chExt cx="687674" cy="2454964"/>
          </a:xfrm>
        </p:grpSpPr>
        <p:sp>
          <p:nvSpPr>
            <p:cNvPr id="15" name="Rectangle 14"/>
            <p:cNvSpPr/>
            <p:nvPr/>
          </p:nvSpPr>
          <p:spPr>
            <a:xfrm>
              <a:off x="5897276" y="2480246"/>
              <a:ext cx="687674" cy="242887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158889" y="2454152"/>
              <a:ext cx="180000" cy="58094"/>
              <a:chOff x="2109747" y="515497"/>
              <a:chExt cx="180000" cy="152404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2109747" y="515497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2109747" y="667901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2122038" y="590620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9" name="Group 78"/>
          <p:cNvGrpSpPr/>
          <p:nvPr/>
        </p:nvGrpSpPr>
        <p:grpSpPr>
          <a:xfrm>
            <a:off x="6908800" y="2900364"/>
            <a:ext cx="668977" cy="1998606"/>
            <a:chOff x="6908800" y="2912239"/>
            <a:chExt cx="668977" cy="1998606"/>
          </a:xfrm>
        </p:grpSpPr>
        <p:sp>
          <p:nvSpPr>
            <p:cNvPr id="13" name="Rectangle 12"/>
            <p:cNvSpPr/>
            <p:nvPr/>
          </p:nvSpPr>
          <p:spPr>
            <a:xfrm>
              <a:off x="6908800" y="2945576"/>
              <a:ext cx="668977" cy="1965269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7158037" y="2912239"/>
              <a:ext cx="180000" cy="58093"/>
              <a:chOff x="2109747" y="533399"/>
              <a:chExt cx="180000" cy="152401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2109747" y="533400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2109747" y="685800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2122038" y="608522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Group 79"/>
          <p:cNvGrpSpPr/>
          <p:nvPr/>
        </p:nvGrpSpPr>
        <p:grpSpPr>
          <a:xfrm>
            <a:off x="7568252" y="2626491"/>
            <a:ext cx="687674" cy="2282823"/>
            <a:chOff x="7568252" y="2626491"/>
            <a:chExt cx="687674" cy="2282823"/>
          </a:xfrm>
        </p:grpSpPr>
        <p:sp>
          <p:nvSpPr>
            <p:cNvPr id="16" name="Rectangle 15"/>
            <p:cNvSpPr/>
            <p:nvPr/>
          </p:nvSpPr>
          <p:spPr>
            <a:xfrm>
              <a:off x="7568252" y="2661414"/>
              <a:ext cx="687674" cy="2247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7848600" y="2626491"/>
              <a:ext cx="180000" cy="58093"/>
              <a:chOff x="2109747" y="533399"/>
              <a:chExt cx="180000" cy="152401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>
                <a:off x="2109747" y="533400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2109747" y="685800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2122038" y="608522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345757" y="519529"/>
            <a:ext cx="7883843" cy="5718691"/>
            <a:chOff x="345757" y="519529"/>
            <a:chExt cx="7883843" cy="5718691"/>
          </a:xfrm>
        </p:grpSpPr>
        <p:sp>
          <p:nvSpPr>
            <p:cNvPr id="66" name="TextBox 65"/>
            <p:cNvSpPr txBox="1"/>
            <p:nvPr/>
          </p:nvSpPr>
          <p:spPr>
            <a:xfrm>
              <a:off x="2897120" y="5715000"/>
              <a:ext cx="41894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b="1" dirty="0" smtClean="0"/>
                <a:t>Technique </a:t>
              </a:r>
              <a:r>
                <a:rPr lang="en-CA" sz="2200" b="1" dirty="0" smtClean="0"/>
                <a:t>(Error bars, +/- 1 SE)</a:t>
              </a:r>
              <a:endParaRPr lang="en-CA" sz="22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137496" y="5024735"/>
              <a:ext cx="6092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400" b="1" dirty="0" smtClean="0"/>
                <a:t>Basic                Area              Bubble            Comet</a:t>
              </a:r>
              <a:endParaRPr lang="en-CA" sz="24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5757" y="775648"/>
              <a:ext cx="492443" cy="381446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CA" sz="2000" b="1" dirty="0" smtClean="0"/>
                <a:t>Average Completion Time (</a:t>
              </a:r>
              <a:r>
                <a:rPr lang="en-CA" sz="2000" b="1" dirty="0" err="1" smtClean="0"/>
                <a:t>msecs</a:t>
              </a:r>
              <a:r>
                <a:rPr lang="en-CA" sz="2000" b="1" dirty="0" smtClean="0"/>
                <a:t>)</a:t>
              </a:r>
              <a:endParaRPr lang="en-CA" sz="20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38200" y="519529"/>
              <a:ext cx="744178" cy="4585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A" b="1" dirty="0" smtClean="0"/>
                <a:t>800―</a:t>
              </a:r>
            </a:p>
            <a:p>
              <a:pPr algn="r"/>
              <a:endParaRPr lang="en-CA" b="1" dirty="0" smtClean="0"/>
            </a:p>
            <a:p>
              <a:pPr algn="r"/>
              <a:endParaRPr lang="en-CA" b="1" dirty="0" smtClean="0"/>
            </a:p>
            <a:p>
              <a:pPr algn="r"/>
              <a:endParaRPr lang="en-CA" sz="1400" b="1" dirty="0" smtClean="0"/>
            </a:p>
            <a:p>
              <a:pPr algn="r"/>
              <a:r>
                <a:rPr lang="en-CA" b="1" dirty="0" smtClean="0"/>
                <a:t>600―</a:t>
              </a:r>
            </a:p>
            <a:p>
              <a:pPr algn="r"/>
              <a:endParaRPr lang="en-CA" b="1" dirty="0" smtClean="0"/>
            </a:p>
            <a:p>
              <a:pPr algn="r"/>
              <a:endParaRPr lang="en-CA" b="1" dirty="0" smtClean="0"/>
            </a:p>
            <a:p>
              <a:pPr algn="r"/>
              <a:endParaRPr lang="en-CA" sz="1400" b="1" dirty="0" smtClean="0"/>
            </a:p>
            <a:p>
              <a:pPr algn="r"/>
              <a:r>
                <a:rPr lang="en-CA" b="1" dirty="0" smtClean="0"/>
                <a:t>400―</a:t>
              </a:r>
            </a:p>
            <a:p>
              <a:pPr algn="r"/>
              <a:endParaRPr lang="en-CA" b="1" dirty="0" smtClean="0"/>
            </a:p>
            <a:p>
              <a:pPr algn="r"/>
              <a:endParaRPr lang="en-CA" b="1" dirty="0" smtClean="0"/>
            </a:p>
            <a:p>
              <a:pPr algn="r"/>
              <a:endParaRPr lang="en-CA" sz="1600" b="1" dirty="0" smtClean="0"/>
            </a:p>
            <a:p>
              <a:pPr algn="r"/>
              <a:r>
                <a:rPr lang="en-CA" b="1" dirty="0" smtClean="0"/>
                <a:t>200―</a:t>
              </a:r>
            </a:p>
            <a:p>
              <a:pPr algn="r"/>
              <a:endParaRPr lang="en-CA" b="1" dirty="0" smtClean="0"/>
            </a:p>
            <a:p>
              <a:pPr algn="r"/>
              <a:endParaRPr lang="en-CA" b="1" dirty="0" smtClean="0"/>
            </a:p>
            <a:p>
              <a:pPr algn="r"/>
              <a:endParaRPr lang="en-CA" sz="1400" b="1" dirty="0" smtClean="0"/>
            </a:p>
            <a:p>
              <a:pPr algn="r"/>
              <a:r>
                <a:rPr lang="en-CA" b="1" dirty="0" smtClean="0"/>
                <a:t>0―</a:t>
              </a:r>
              <a:endParaRPr lang="en-CA" b="1" dirty="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6172200" y="457200"/>
            <a:ext cx="1875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 Ghost</a:t>
            </a:r>
            <a:endParaRPr lang="en-CA" sz="2200" dirty="0"/>
          </a:p>
        </p:txBody>
      </p:sp>
      <p:sp>
        <p:nvSpPr>
          <p:cNvPr id="74" name="TextBox 73"/>
          <p:cNvSpPr txBox="1"/>
          <p:nvPr/>
        </p:nvSpPr>
        <p:spPr>
          <a:xfrm>
            <a:off x="6172200" y="1153180"/>
            <a:ext cx="2336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Without Ghost</a:t>
            </a:r>
            <a:endParaRPr lang="en-CA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4946400" y="1828800"/>
            <a:ext cx="540000" cy="5400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ectangle 69"/>
          <p:cNvSpPr/>
          <p:nvPr/>
        </p:nvSpPr>
        <p:spPr>
          <a:xfrm>
            <a:off x="4946400" y="1143000"/>
            <a:ext cx="540000" cy="5400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1" name="Group 36"/>
          <p:cNvGrpSpPr/>
          <p:nvPr/>
        </p:nvGrpSpPr>
        <p:grpSpPr>
          <a:xfrm>
            <a:off x="1562087" y="484496"/>
            <a:ext cx="6788967" cy="4497403"/>
            <a:chOff x="1485900" y="409575"/>
            <a:chExt cx="6788967" cy="4497403"/>
          </a:xfrm>
        </p:grpSpPr>
        <p:cxnSp>
          <p:nvCxnSpPr>
            <p:cNvPr id="72" name="Straight Connector 71"/>
            <p:cNvCxnSpPr/>
            <p:nvPr/>
          </p:nvCxnSpPr>
          <p:spPr>
            <a:xfrm rot="5400000">
              <a:off x="-762000" y="2657475"/>
              <a:ext cx="449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1485900" y="4895852"/>
              <a:ext cx="6788967" cy="1112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5562600" y="1143000"/>
            <a:ext cx="1875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 Ghost</a:t>
            </a:r>
            <a:endParaRPr lang="en-CA" sz="2200" dirty="0"/>
          </a:p>
        </p:txBody>
      </p:sp>
      <p:sp>
        <p:nvSpPr>
          <p:cNvPr id="124" name="TextBox 123"/>
          <p:cNvSpPr txBox="1"/>
          <p:nvPr/>
        </p:nvSpPr>
        <p:spPr>
          <a:xfrm>
            <a:off x="5562600" y="1838980"/>
            <a:ext cx="2336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Without Ghost</a:t>
            </a:r>
            <a:endParaRPr lang="en-CA" sz="2200" dirty="0"/>
          </a:p>
        </p:txBody>
      </p:sp>
      <p:grpSp>
        <p:nvGrpSpPr>
          <p:cNvPr id="192" name="Group 191"/>
          <p:cNvGrpSpPr/>
          <p:nvPr/>
        </p:nvGrpSpPr>
        <p:grpSpPr>
          <a:xfrm>
            <a:off x="1845623" y="788746"/>
            <a:ext cx="590339" cy="4182945"/>
            <a:chOff x="1845623" y="798574"/>
            <a:chExt cx="590339" cy="4182945"/>
          </a:xfrm>
        </p:grpSpPr>
        <p:sp>
          <p:nvSpPr>
            <p:cNvPr id="132" name="Rectangle 8"/>
            <p:cNvSpPr/>
            <p:nvPr/>
          </p:nvSpPr>
          <p:spPr>
            <a:xfrm>
              <a:off x="1845623" y="980237"/>
              <a:ext cx="590339" cy="400128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0" name="Group 48"/>
            <p:cNvGrpSpPr/>
            <p:nvPr/>
          </p:nvGrpSpPr>
          <p:grpSpPr>
            <a:xfrm>
              <a:off x="2057400" y="798574"/>
              <a:ext cx="180000" cy="344425"/>
              <a:chOff x="931664" y="-478855"/>
              <a:chExt cx="180000" cy="152396"/>
            </a:xfrm>
          </p:grpSpPr>
          <p:cxnSp>
            <p:nvCxnSpPr>
              <p:cNvPr id="169" name="Straight Connector 168"/>
              <p:cNvCxnSpPr/>
              <p:nvPr/>
            </p:nvCxnSpPr>
            <p:spPr>
              <a:xfrm>
                <a:off x="931664" y="-47885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931664" y="-326459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rot="5400000">
                <a:off x="943955" y="-403733"/>
                <a:ext cx="151316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3" name="Group 192"/>
          <p:cNvGrpSpPr/>
          <p:nvPr/>
        </p:nvGrpSpPr>
        <p:grpSpPr>
          <a:xfrm>
            <a:off x="2439576" y="4281831"/>
            <a:ext cx="574286" cy="691863"/>
            <a:chOff x="2439576" y="4281831"/>
            <a:chExt cx="574286" cy="691863"/>
          </a:xfrm>
        </p:grpSpPr>
        <p:sp>
          <p:nvSpPr>
            <p:cNvPr id="133" name="Rectangle 132"/>
            <p:cNvSpPr/>
            <p:nvPr/>
          </p:nvSpPr>
          <p:spPr>
            <a:xfrm>
              <a:off x="2439576" y="4337914"/>
              <a:ext cx="574286" cy="63578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1" name="Group 49"/>
            <p:cNvGrpSpPr/>
            <p:nvPr/>
          </p:nvGrpSpPr>
          <p:grpSpPr>
            <a:xfrm>
              <a:off x="2645055" y="4281831"/>
              <a:ext cx="180000" cy="137769"/>
              <a:chOff x="2109747" y="497595"/>
              <a:chExt cx="180000" cy="152401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" name="Group 193"/>
          <p:cNvGrpSpPr/>
          <p:nvPr/>
        </p:nvGrpSpPr>
        <p:grpSpPr>
          <a:xfrm>
            <a:off x="3283916" y="4318405"/>
            <a:ext cx="593140" cy="659590"/>
            <a:chOff x="3283916" y="4318405"/>
            <a:chExt cx="593140" cy="659590"/>
          </a:xfrm>
        </p:grpSpPr>
        <p:sp>
          <p:nvSpPr>
            <p:cNvPr id="134" name="Rectangle 133"/>
            <p:cNvSpPr/>
            <p:nvPr/>
          </p:nvSpPr>
          <p:spPr>
            <a:xfrm>
              <a:off x="3283916" y="4374490"/>
              <a:ext cx="593140" cy="60350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2" name="Group 53"/>
            <p:cNvGrpSpPr/>
            <p:nvPr/>
          </p:nvGrpSpPr>
          <p:grpSpPr>
            <a:xfrm>
              <a:off x="3493620" y="4318405"/>
              <a:ext cx="180000" cy="116768"/>
              <a:chOff x="2109747" y="479699"/>
              <a:chExt cx="180000" cy="152403"/>
            </a:xfrm>
          </p:grpSpPr>
          <p:cxnSp>
            <p:nvCxnSpPr>
              <p:cNvPr id="163" name="Straight Connector 162"/>
              <p:cNvCxnSpPr/>
              <p:nvPr/>
            </p:nvCxnSpPr>
            <p:spPr>
              <a:xfrm>
                <a:off x="2109747" y="479700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2109747" y="632102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rot="5400000">
                <a:off x="2122038" y="554823"/>
                <a:ext cx="151319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5" name="Group 194"/>
          <p:cNvGrpSpPr/>
          <p:nvPr/>
        </p:nvGrpSpPr>
        <p:grpSpPr>
          <a:xfrm>
            <a:off x="3878884" y="4731715"/>
            <a:ext cx="568757" cy="246400"/>
            <a:chOff x="3878884" y="4731715"/>
            <a:chExt cx="568757" cy="246400"/>
          </a:xfrm>
        </p:grpSpPr>
        <p:sp>
          <p:nvSpPr>
            <p:cNvPr id="137" name="Rectangle 136"/>
            <p:cNvSpPr/>
            <p:nvPr/>
          </p:nvSpPr>
          <p:spPr>
            <a:xfrm>
              <a:off x="3878884" y="4769510"/>
              <a:ext cx="568757" cy="208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3" name="Group 57"/>
            <p:cNvGrpSpPr/>
            <p:nvPr/>
          </p:nvGrpSpPr>
          <p:grpSpPr>
            <a:xfrm>
              <a:off x="4075175" y="4731715"/>
              <a:ext cx="180000" cy="67056"/>
              <a:chOff x="2109747" y="461793"/>
              <a:chExt cx="180000" cy="152402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>
                <a:off x="2109747" y="461793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2109747" y="6141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rot="5400000">
                <a:off x="2122038" y="536916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7" name="Group 69"/>
          <p:cNvGrpSpPr/>
          <p:nvPr/>
        </p:nvGrpSpPr>
        <p:grpSpPr>
          <a:xfrm>
            <a:off x="376735" y="442570"/>
            <a:ext cx="7699619" cy="5733321"/>
            <a:chOff x="9396" y="504899"/>
            <a:chExt cx="7699619" cy="5733321"/>
          </a:xfrm>
        </p:grpSpPr>
        <p:sp>
          <p:nvSpPr>
            <p:cNvPr id="128" name="TextBox 127"/>
            <p:cNvSpPr txBox="1"/>
            <p:nvPr/>
          </p:nvSpPr>
          <p:spPr>
            <a:xfrm>
              <a:off x="2897120" y="5715000"/>
              <a:ext cx="41894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b="1" dirty="0" smtClean="0"/>
                <a:t>Technique </a:t>
              </a:r>
              <a:r>
                <a:rPr lang="en-CA" sz="2200" b="1" dirty="0" smtClean="0"/>
                <a:t>(Error bars, +/- 1 SE)</a:t>
              </a:r>
              <a:endParaRPr lang="en-CA" sz="2200" b="1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1616911" y="5139684"/>
              <a:ext cx="6092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400" b="1" dirty="0" smtClean="0"/>
                <a:t>Basic            Area           Bubble        Comet</a:t>
              </a:r>
              <a:endParaRPr lang="en-CA" sz="2400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9396" y="863428"/>
              <a:ext cx="492443" cy="381446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CA" sz="2000" b="1" dirty="0" smtClean="0"/>
                <a:t>Errors (%)</a:t>
              </a:r>
              <a:endParaRPr lang="en-CA" sz="2000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64080" y="504899"/>
              <a:ext cx="627159" cy="4739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en-CA" sz="3200" b="1" dirty="0" smtClean="0"/>
            </a:p>
            <a:p>
              <a:pPr algn="r"/>
              <a:endParaRPr lang="en-CA" sz="1400" b="1" dirty="0" smtClean="0"/>
            </a:p>
            <a:p>
              <a:pPr algn="r"/>
              <a:r>
                <a:rPr lang="en-CA" b="1" dirty="0" smtClean="0"/>
                <a:t>60―</a:t>
              </a:r>
            </a:p>
            <a:p>
              <a:pPr algn="r"/>
              <a:endParaRPr lang="en-CA" b="1" dirty="0" smtClean="0"/>
            </a:p>
            <a:p>
              <a:pPr algn="r"/>
              <a:endParaRPr lang="en-CA" sz="2900" b="1" dirty="0" smtClean="0"/>
            </a:p>
            <a:p>
              <a:pPr algn="r"/>
              <a:endParaRPr lang="en-CA" sz="1400" b="1" dirty="0" smtClean="0"/>
            </a:p>
            <a:p>
              <a:pPr algn="r"/>
              <a:r>
                <a:rPr lang="en-CA" b="1" dirty="0" smtClean="0"/>
                <a:t>40―</a:t>
              </a:r>
            </a:p>
            <a:p>
              <a:pPr algn="r"/>
              <a:endParaRPr lang="en-CA" sz="2700" b="1" dirty="0" smtClean="0"/>
            </a:p>
            <a:p>
              <a:pPr algn="r"/>
              <a:endParaRPr lang="en-CA" b="1" dirty="0" smtClean="0"/>
            </a:p>
            <a:p>
              <a:pPr algn="r"/>
              <a:endParaRPr lang="en-CA" sz="1600" b="1" dirty="0" smtClean="0"/>
            </a:p>
            <a:p>
              <a:pPr algn="r"/>
              <a:r>
                <a:rPr lang="en-CA" b="1" dirty="0" smtClean="0"/>
                <a:t>20―</a:t>
              </a:r>
            </a:p>
            <a:p>
              <a:pPr algn="r"/>
              <a:endParaRPr lang="en-CA" b="1" dirty="0" smtClean="0"/>
            </a:p>
            <a:p>
              <a:pPr algn="r"/>
              <a:endParaRPr lang="en-CA" sz="3000" b="1" dirty="0" smtClean="0"/>
            </a:p>
            <a:p>
              <a:pPr algn="r"/>
              <a:endParaRPr lang="en-CA" sz="1400" b="1" dirty="0" smtClean="0"/>
            </a:p>
            <a:p>
              <a:pPr algn="r"/>
              <a:r>
                <a:rPr lang="en-CA" b="1" dirty="0" smtClean="0"/>
                <a:t>0―</a:t>
              </a:r>
              <a:endParaRPr lang="en-CA" b="1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724400" y="4651249"/>
            <a:ext cx="579119" cy="327780"/>
            <a:chOff x="4724400" y="4651249"/>
            <a:chExt cx="579119" cy="327780"/>
          </a:xfrm>
        </p:grpSpPr>
        <p:sp>
          <p:nvSpPr>
            <p:cNvPr id="135" name="Rectangle 134"/>
            <p:cNvSpPr/>
            <p:nvPr/>
          </p:nvSpPr>
          <p:spPr>
            <a:xfrm>
              <a:off x="4724400" y="4703674"/>
              <a:ext cx="579119" cy="275355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76" name="Group 57"/>
            <p:cNvGrpSpPr/>
            <p:nvPr/>
          </p:nvGrpSpPr>
          <p:grpSpPr>
            <a:xfrm>
              <a:off x="4931055" y="4651249"/>
              <a:ext cx="180000" cy="96315"/>
              <a:chOff x="2109747" y="461793"/>
              <a:chExt cx="180000" cy="152402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>
                <a:off x="2109747" y="461793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2109747" y="6141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rot="5400000">
                <a:off x="2122038" y="536916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7" name="Group 196"/>
          <p:cNvGrpSpPr/>
          <p:nvPr/>
        </p:nvGrpSpPr>
        <p:grpSpPr>
          <a:xfrm>
            <a:off x="5304740" y="4854855"/>
            <a:ext cx="569366" cy="126796"/>
            <a:chOff x="5304740" y="4854855"/>
            <a:chExt cx="569366" cy="126796"/>
          </a:xfrm>
        </p:grpSpPr>
        <p:sp>
          <p:nvSpPr>
            <p:cNvPr id="138" name="Rectangle 137"/>
            <p:cNvSpPr/>
            <p:nvPr/>
          </p:nvSpPr>
          <p:spPr>
            <a:xfrm>
              <a:off x="5304740" y="4886553"/>
              <a:ext cx="569366" cy="950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80" name="Group 57"/>
            <p:cNvGrpSpPr/>
            <p:nvPr/>
          </p:nvGrpSpPr>
          <p:grpSpPr>
            <a:xfrm>
              <a:off x="5501030" y="4854855"/>
              <a:ext cx="180000" cy="60959"/>
              <a:chOff x="2109747" y="461793"/>
              <a:chExt cx="180000" cy="15240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2109747" y="461793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2109747" y="6141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rot="5400000">
                <a:off x="2122038" y="536916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9" name="Group 198"/>
          <p:cNvGrpSpPr/>
          <p:nvPr/>
        </p:nvGrpSpPr>
        <p:grpSpPr>
          <a:xfrm>
            <a:off x="6734860" y="4800600"/>
            <a:ext cx="587655" cy="183185"/>
            <a:chOff x="6734860" y="4800600"/>
            <a:chExt cx="587655" cy="183185"/>
          </a:xfrm>
        </p:grpSpPr>
        <p:sp>
          <p:nvSpPr>
            <p:cNvPr id="139" name="Rectangle 138"/>
            <p:cNvSpPr/>
            <p:nvPr/>
          </p:nvSpPr>
          <p:spPr>
            <a:xfrm>
              <a:off x="6734860" y="4835347"/>
              <a:ext cx="587655" cy="1484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84" name="Group 57"/>
            <p:cNvGrpSpPr/>
            <p:nvPr/>
          </p:nvGrpSpPr>
          <p:grpSpPr>
            <a:xfrm>
              <a:off x="6934200" y="4800600"/>
              <a:ext cx="180000" cy="60959"/>
              <a:chOff x="2109747" y="461793"/>
              <a:chExt cx="180000" cy="152402"/>
            </a:xfrm>
          </p:grpSpPr>
          <p:cxnSp>
            <p:nvCxnSpPr>
              <p:cNvPr id="185" name="Straight Connector 184"/>
              <p:cNvCxnSpPr/>
              <p:nvPr/>
            </p:nvCxnSpPr>
            <p:spPr>
              <a:xfrm>
                <a:off x="2109747" y="461793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2109747" y="6141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rot="5400000">
                <a:off x="2122038" y="536916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8" name="Group 197"/>
          <p:cNvGrpSpPr/>
          <p:nvPr/>
        </p:nvGrpSpPr>
        <p:grpSpPr>
          <a:xfrm>
            <a:off x="6160621" y="4507995"/>
            <a:ext cx="576678" cy="472964"/>
            <a:chOff x="6160621" y="4507995"/>
            <a:chExt cx="576678" cy="472964"/>
          </a:xfrm>
        </p:grpSpPr>
        <p:sp>
          <p:nvSpPr>
            <p:cNvPr id="136" name="Rectangle 135"/>
            <p:cNvSpPr/>
            <p:nvPr/>
          </p:nvSpPr>
          <p:spPr>
            <a:xfrm>
              <a:off x="6160621" y="4557370"/>
              <a:ext cx="576678" cy="423589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88" name="Group 57"/>
            <p:cNvGrpSpPr/>
            <p:nvPr/>
          </p:nvGrpSpPr>
          <p:grpSpPr>
            <a:xfrm>
              <a:off x="6373200" y="4507995"/>
              <a:ext cx="180000" cy="96315"/>
              <a:chOff x="2109747" y="461793"/>
              <a:chExt cx="180000" cy="152402"/>
            </a:xfrm>
          </p:grpSpPr>
          <p:cxnSp>
            <p:nvCxnSpPr>
              <p:cNvPr id="189" name="Straight Connector 188"/>
              <p:cNvCxnSpPr/>
              <p:nvPr/>
            </p:nvCxnSpPr>
            <p:spPr>
              <a:xfrm>
                <a:off x="2109747" y="461793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2109747" y="6141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rot="5400000">
                <a:off x="2122038" y="536916"/>
                <a:ext cx="151318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Rounded Rectangle 53"/>
          <p:cNvSpPr>
            <a:spLocks noChangeArrowheads="1"/>
          </p:cNvSpPr>
          <p:nvPr/>
        </p:nvSpPr>
        <p:spPr bwMode="auto">
          <a:xfrm>
            <a:off x="2386053" y="4214853"/>
            <a:ext cx="685800" cy="842177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ounded Rectangle 53"/>
          <p:cNvSpPr>
            <a:spLocks noChangeArrowheads="1"/>
          </p:cNvSpPr>
          <p:nvPr/>
        </p:nvSpPr>
        <p:spPr bwMode="auto">
          <a:xfrm>
            <a:off x="3825902" y="4648200"/>
            <a:ext cx="685800" cy="40883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ounded Rectangle 53"/>
          <p:cNvSpPr>
            <a:spLocks noChangeArrowheads="1"/>
          </p:cNvSpPr>
          <p:nvPr/>
        </p:nvSpPr>
        <p:spPr bwMode="auto">
          <a:xfrm>
            <a:off x="5257800" y="4800600"/>
            <a:ext cx="685800" cy="25643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ounded Rectangle 53"/>
          <p:cNvSpPr>
            <a:spLocks noChangeArrowheads="1"/>
          </p:cNvSpPr>
          <p:nvPr/>
        </p:nvSpPr>
        <p:spPr bwMode="auto">
          <a:xfrm>
            <a:off x="6689698" y="4715123"/>
            <a:ext cx="685800" cy="341907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6" grpId="0" animBg="1"/>
      <p:bldP spid="6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33400" y="457200"/>
            <a:ext cx="8001000" cy="63709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Comet takes advantage of larger activation area</a:t>
            </a:r>
          </a:p>
          <a:p>
            <a:pPr algn="just"/>
            <a:endParaRPr lang="en-US" sz="36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Target Ghost is slow, but less error prone</a:t>
            </a:r>
          </a:p>
          <a:p>
            <a:pPr algn="just"/>
            <a:endParaRPr lang="en-US" sz="3600" b="1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r"/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1D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1600200"/>
            <a:ext cx="8229600" cy="2923877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8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Experiment 2</a:t>
            </a:r>
          </a:p>
          <a:p>
            <a:pPr algn="r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r"/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2D Target Selection</a:t>
            </a:r>
            <a:endParaRPr lang="en-US" sz="48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685800" y="5486400"/>
            <a:ext cx="81534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Task: 2D Selection </a:t>
            </a:r>
            <a:endParaRPr lang="en-US" sz="60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3505200" y="42246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5029200" y="27432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 rot="16417545">
            <a:off x="7256636" y="4665837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1295400" y="3048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1864056" y="315977"/>
            <a:ext cx="2555544" cy="5847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Goal Target</a:t>
            </a:r>
            <a:endParaRPr lang="en-US" sz="3200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835856" y="315231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/>
          <p:cNvSpPr/>
          <p:nvPr/>
        </p:nvSpPr>
        <p:spPr>
          <a:xfrm>
            <a:off x="5410200" y="304800"/>
            <a:ext cx="2667000" cy="5847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Distracters</a:t>
            </a:r>
            <a:endParaRPr lang="en-US" sz="3200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grpSp>
        <p:nvGrpSpPr>
          <p:cNvPr id="2" name="Group 30"/>
          <p:cNvGrpSpPr/>
          <p:nvPr/>
        </p:nvGrpSpPr>
        <p:grpSpPr>
          <a:xfrm>
            <a:off x="159534" y="2819400"/>
            <a:ext cx="686406" cy="576000"/>
            <a:chOff x="159534" y="2819400"/>
            <a:chExt cx="686406" cy="576000"/>
          </a:xfrm>
        </p:grpSpPr>
        <p:sp>
          <p:nvSpPr>
            <p:cNvPr id="25" name="Oval 24"/>
            <p:cNvSpPr/>
            <p:nvPr/>
          </p:nvSpPr>
          <p:spPr>
            <a:xfrm>
              <a:off x="228600" y="2819400"/>
              <a:ext cx="576000" cy="576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9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9534" y="2926318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Bookman Old Style" pitchFamily="18" charset="0"/>
                </a:rPr>
                <a:t>Start</a:t>
              </a:r>
              <a:endParaRPr lang="en-CA" sz="1600" dirty="0">
                <a:latin typeface="Bookman Old Style" pitchFamily="18" charset="0"/>
              </a:endParaRPr>
            </a:p>
          </p:txBody>
        </p:sp>
      </p:grpSp>
      <p:sp>
        <p:nvSpPr>
          <p:cNvPr id="28" name="Up Arrow 10"/>
          <p:cNvSpPr>
            <a:spLocks noChangeAspect="1" noChangeArrowheads="1"/>
          </p:cNvSpPr>
          <p:nvPr/>
        </p:nvSpPr>
        <p:spPr bwMode="auto">
          <a:xfrm rot="20184679" flipH="1">
            <a:off x="3181687" y="3067853"/>
            <a:ext cx="166476" cy="322073"/>
          </a:xfrm>
          <a:prstGeom prst="upArrow">
            <a:avLst>
              <a:gd name="adj1" fmla="val 30204"/>
              <a:gd name="adj2" fmla="val 128744"/>
            </a:avLst>
          </a:pr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0" name="Oval 19"/>
          <p:cNvSpPr/>
          <p:nvPr/>
        </p:nvSpPr>
        <p:spPr>
          <a:xfrm rot="16417545">
            <a:off x="2151236" y="1998837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 rot="16417545">
            <a:off x="7409037" y="1922636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8.32562E-7 C -0.04809 -0.02706 -0.09618 -0.05412 -0.14635 -0.05574 C -0.19653 -0.05736 -0.27569 -0.01758 -0.30156 -0.00995 " pathEditMode="relative" ptsTypes="a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79463E-6 C 0.0375 -0.05041 0.075 -0.10106 0.1118 -0.09944 C 0.14861 -0.09806 0.18889 -0.02312 0.22083 0.0081 C 0.25277 0.03909 0.27743 0.06799 0.30295 0.08719 C 0.32847 0.10662 0.35555 0.12535 0.37448 0.12304 C 0.3934 0.12095 0.39548 0.09274 0.41632 0.07331 C 0.43715 0.05412 0.48507 0.04117 0.5 0.0081 C 0.51493 -0.02498 0.50243 -0.07909 0.5059 -0.12511 C 0.50937 -0.17114 0.51493 -0.23011 0.52083 -0.26827 C 0.52673 -0.30689 0.54218 -0.31545 0.54166 -0.35615 C 0.54114 -0.39639 0.53212 -0.48566 0.51788 -0.51087 C 0.50364 -0.53608 0.47309 -0.50601 0.45659 -0.50694 C 0.4401 -0.50786 0.42777 -0.50208 0.41927 -0.51688 C 0.41076 -0.53168 0.40885 -0.57909 0.40607 -0.59551 " pathEditMode="relative" rAng="0" ptsTypes="aaaaaaaaaaaaaa">
                                      <p:cBhvr>
                                        <p:cTn id="34" dur="8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" y="-23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38298E-7 C 0.03941 0.00509 0.07882 0.01018 0.1 0.03376 C 0.12118 0.05735 0.1 0.11471 0.12691 0.1413 C 0.15382 0.1679 0.22796 0.19958 0.26129 0.19288 C 0.29462 0.18617 0.30799 0.12974 0.32691 0.10153 C 0.34584 0.07331 0.36754 0.0488 0.37535 0.02382 C 0.38316 -0.00116 0.37761 -0.01642 0.37379 -0.04787 C 0.36997 -0.07933 0.37778 -0.142 0.35226 -0.16489 C 0.32674 -0.18779 0.25973 -0.17923 0.22101 -0.18478 C 0.1823 -0.19033 0.1573 -0.20259 0.11945 -0.19866 C 0.0816 -0.19473 0.02014 -0.15888 -0.0059 -0.16096 C -0.03194 -0.16304 -0.03454 -0.18686 -0.03715 -0.21069 " pathEditMode="relative" rAng="0" ptsTypes="aaaaaaaaaaaa">
                                      <p:cBhvr>
                                        <p:cTn id="36" dur="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4132 0 -0.08247 0.00024 -0.1165 -0.00416 C -0.15052 -0.00855 -0.18507 -0.01272 -0.20452 -0.0259 C -0.22396 -0.03908 -0.21389 -0.07053 -0.23282 -0.08371 C -0.25174 -0.0969 -0.28681 -0.0999 -0.31789 -0.10545 C -0.34896 -0.111 -0.39566 -0.12303 -0.41945 -0.11748 C -0.44323 -0.11193 -0.44636 -0.09551 -0.46129 -0.07169 C -0.47622 -0.04787 -0.49063 -0.00555 -0.50903 0.02567 C -0.52743 0.0569 -0.55313 0.07979 -0.5717 0.11518 C -0.59028 0.15056 -0.60695 0.20491 -0.62084 0.23844 C -0.63473 0.27197 -0.65643 0.29394 -0.65521 0.31592 C -0.654 0.33789 -0.63195 0.35269 -0.61337 0.3698 C -0.5948 0.38691 -0.5691 0.4031 -0.54323 0.41929 " pathEditMode="relative" ptsTypes="aaaaaaaaaaaaA">
                                      <p:cBhvr>
                                        <p:cTn id="38" dur="8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1656E-6 C -0.00069 0.03516 -0.00122 0.07054 -0.00747 0.1013 C -0.01372 0.13206 -0.02431 0.1649 -0.03733 0.18479 C -0.05035 0.20468 -0.06562 0.21416 -0.08611 0.22086 C -0.1066 0.22757 -0.14132 0.23636 -0.16076 0.2248 C -0.18021 0.21323 -0.19045 0.18109 -0.20295 0.15102 C -0.21545 0.12096 -0.22257 0.07979 -0.23576 0.04371 C -0.24896 0.00764 -0.26719 -0.03052 -0.28212 -0.06568 C -0.29705 -0.10083 -0.32517 -0.13575 -0.32535 -0.16697 C -0.32552 -0.19819 -0.31337 -0.2426 -0.28351 -0.25254 C -0.25365 -0.26248 -0.1849 -0.23728 -0.14635 -0.22664 C -0.10781 -0.216 -0.07639 -0.21346 -0.05226 -0.18894 C -0.02812 -0.16443 -0.01493 -0.12211 -0.00156 -0.07955 " pathEditMode="relative" rAng="0" ptsTypes="aaaaaaaaaaaaa">
                                      <p:cBhvr>
                                        <p:cTn id="40" dur="8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1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7687E-6 C -0.03525 0.00579 -0.07049 0.01157 -0.09827 0.00209 C -0.12604 -0.0074 -0.14844 -0.04787 -0.16702 -0.05758 C -0.18559 -0.06729 -0.20052 -0.06244 -0.2099 -0.05666 C -0.21927 -0.05087 -0.22153 -0.03538 -0.22344 -0.02289 C -0.22535 -0.0104 -0.22257 0.00694 -0.22188 0.01897 C -0.22118 0.03099 -0.23993 0.03007 -0.2191 0.04973 C -0.19827 0.06939 -0.11771 0.1124 -0.09688 0.13715 C -0.07604 0.16189 -0.09445 0.17577 -0.09375 0.19889 C -0.09323 0.22202 -0.10348 0.25995 -0.09254 0.27637 C -0.08143 0.29279 -0.05243 0.30366 -0.02813 0.29811 C -0.00382 0.29256 0.02968 0.25879 0.05399 0.2426 C 0.0783 0.22642 0.10173 0.22734 0.11805 0.20075 C 0.13437 0.17415 0.15069 0.11587 0.15243 0.08349 C 0.15416 0.05112 0.14253 0.0303 0.12864 0.00602 C 0.11475 -0.01827 0.09184 -0.04 0.06892 -0.06174 " pathEditMode="relative" rAng="0" ptsTypes="aaaaaaaaaaaaaaaa">
                                      <p:cBhvr>
                                        <p:cTn id="42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1" grpId="0"/>
      <p:bldP spid="22" grpId="0" animBg="1"/>
      <p:bldP spid="23" grpId="0"/>
      <p:bldP spid="28" grpId="0" animBg="1"/>
      <p:bldP spid="20" grpId="0" animBg="1"/>
      <p:bldP spid="20" grpId="1" animBg="1"/>
      <p:bldP spid="24" grpId="0" animBg="1"/>
      <p:bldP spid="2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/>
          </p:cNvSpPr>
          <p:nvPr/>
        </p:nvSpPr>
        <p:spPr>
          <a:xfrm>
            <a:off x="3581400" y="1295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5029200" y="12954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 descr="transparent curs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1371600"/>
            <a:ext cx="126873" cy="228600"/>
          </a:xfrm>
          <a:prstGeom prst="rect">
            <a:avLst/>
          </a:prstGeom>
        </p:spPr>
      </p:pic>
      <p:sp>
        <p:nvSpPr>
          <p:cNvPr id="4" name="Oval 3"/>
          <p:cNvSpPr>
            <a:spLocks/>
          </p:cNvSpPr>
          <p:nvPr/>
        </p:nvSpPr>
        <p:spPr>
          <a:xfrm>
            <a:off x="6400800" y="1295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990600" y="1326885"/>
            <a:ext cx="4362450" cy="170127"/>
          </a:xfrm>
          <a:custGeom>
            <a:avLst/>
            <a:gdLst>
              <a:gd name="connsiteX0" fmla="*/ 0 w 4362450"/>
              <a:gd name="connsiteY0" fmla="*/ 192087 h 430212"/>
              <a:gd name="connsiteX1" fmla="*/ 2409825 w 4362450"/>
              <a:gd name="connsiteY1" fmla="*/ 39687 h 430212"/>
              <a:gd name="connsiteX2" fmla="*/ 4362450 w 4362450"/>
              <a:gd name="connsiteY2" fmla="*/ 430212 h 430212"/>
              <a:gd name="connsiteX0" fmla="*/ 0 w 4362450"/>
              <a:gd name="connsiteY0" fmla="*/ 286015 h 411427"/>
              <a:gd name="connsiteX1" fmla="*/ 2409825 w 4362450"/>
              <a:gd name="connsiteY1" fmla="*/ 20902 h 411427"/>
              <a:gd name="connsiteX2" fmla="*/ 4362450 w 4362450"/>
              <a:gd name="connsiteY2" fmla="*/ 411427 h 411427"/>
              <a:gd name="connsiteX0" fmla="*/ 0 w 4362450"/>
              <a:gd name="connsiteY0" fmla="*/ 349515 h 398727"/>
              <a:gd name="connsiteX1" fmla="*/ 2409825 w 4362450"/>
              <a:gd name="connsiteY1" fmla="*/ 8202 h 398727"/>
              <a:gd name="connsiteX2" fmla="*/ 4362450 w 4362450"/>
              <a:gd name="connsiteY2" fmla="*/ 398727 h 398727"/>
              <a:gd name="connsiteX0" fmla="*/ 0 w 4362450"/>
              <a:gd name="connsiteY0" fmla="*/ 120915 h 170127"/>
              <a:gd name="connsiteX1" fmla="*/ 2409825 w 4362450"/>
              <a:gd name="connsiteY1" fmla="*/ 8202 h 170127"/>
              <a:gd name="connsiteX2" fmla="*/ 4362450 w 4362450"/>
              <a:gd name="connsiteY2" fmla="*/ 170127 h 17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2450" h="170127">
                <a:moveTo>
                  <a:pt x="0" y="120915"/>
                </a:moveTo>
                <a:cubicBezTo>
                  <a:pt x="841375" y="24871"/>
                  <a:pt x="1682750" y="0"/>
                  <a:pt x="2409825" y="8202"/>
                </a:cubicBezTo>
                <a:cubicBezTo>
                  <a:pt x="3136900" y="16404"/>
                  <a:pt x="4041775" y="92340"/>
                  <a:pt x="4362450" y="17012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0" y="5613737"/>
            <a:ext cx="9144000" cy="98488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5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Static Target Selection</a:t>
            </a:r>
            <a:endParaRPr lang="en-US" sz="58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59556E-6 C 0.04705 -0.00347 0.20347 -0.02407 0.28229 -0.02106 C 0.36111 -0.01805 0.43333 0.01041 0.47309 0.01851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0" y="5486400"/>
            <a:ext cx="91440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Path Predictability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457200" y="533401"/>
            <a:ext cx="8077200" cy="523220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CA" sz="2800" b="1" dirty="0" smtClean="0">
                <a:latin typeface="Bookman Old Style" pitchFamily="18" charset="0"/>
                <a:cs typeface="Segoe UI" pitchFamily="-96" charset="0"/>
              </a:rPr>
              <a:t>High</a:t>
            </a:r>
            <a:r>
              <a:rPr lang="en-CA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ookman Old Style" pitchFamily="18" charset="0"/>
                <a:cs typeface="Segoe UI" pitchFamily="-96" charset="0"/>
              </a:rPr>
              <a:t> - the target moved in a straight line</a:t>
            </a:r>
          </a:p>
        </p:txBody>
      </p:sp>
      <p:sp>
        <p:nvSpPr>
          <p:cNvPr id="15" name="Oval 14"/>
          <p:cNvSpPr/>
          <p:nvPr/>
        </p:nvSpPr>
        <p:spPr>
          <a:xfrm>
            <a:off x="1524000" y="1295400"/>
            <a:ext cx="381000" cy="381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457200" y="1817638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2800" b="1" dirty="0" smtClean="0">
                <a:latin typeface="Bookman Old Style" pitchFamily="18" charset="0"/>
                <a:cs typeface="Segoe UI" pitchFamily="-96" charset="0"/>
              </a:rPr>
              <a:t>Medium</a:t>
            </a:r>
            <a:r>
              <a:rPr lang="en-CA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ookman Old Style" pitchFamily="18" charset="0"/>
                <a:cs typeface="Segoe UI" pitchFamily="-96" charset="0"/>
              </a:rPr>
              <a:t> - changed direction between 15º and 45 º, at intervals of 400-600 ms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400" y="3617893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2800" b="1" dirty="0" smtClean="0">
                <a:latin typeface="Bookman Old Style" pitchFamily="18" charset="0"/>
                <a:cs typeface="Segoe UI" pitchFamily="-96" charset="0"/>
              </a:rPr>
              <a:t>Low </a:t>
            </a:r>
            <a:r>
              <a:rPr lang="en-CA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ookman Old Style" pitchFamily="18" charset="0"/>
                <a:cs typeface="Segoe UI" pitchFamily="-96" charset="0"/>
              </a:rPr>
              <a:t>- changed direction between 45º and 315 º, at intervals of 200-400 ms</a:t>
            </a:r>
          </a:p>
        </p:txBody>
      </p:sp>
      <p:sp>
        <p:nvSpPr>
          <p:cNvPr id="18" name="Oval 17"/>
          <p:cNvSpPr/>
          <p:nvPr/>
        </p:nvSpPr>
        <p:spPr>
          <a:xfrm>
            <a:off x="1371600" y="2971800"/>
            <a:ext cx="381000" cy="381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1371600" y="4800600"/>
            <a:ext cx="381000" cy="381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8.73265E-6 C 0.36893 -8.73265E-6 0.73802 -8.73265E-6 0.88559 -8.73265E-6 " pathEditMode="relative" ptsTypes="aA">
                                      <p:cBhvr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53284E-7 C 0.01857 0.00833 0.08211 0.04718 0.1118 0.05042 C 0.14149 0.05365 0.15173 0.01919 0.17795 0.01943 C 0.20416 0.01966 0.23211 0.05504 0.26892 0.05227 C 0.30573 0.04949 0.35364 0.00301 0.39878 0.00208 C 0.44392 0.00116 0.50225 0.0414 0.54027 0.04718 C 0.5783 0.05296 0.56979 0.04463 0.62725 0.03677 C 0.68472 0.02891 0.83177 0.00763 0.88559 4.53284E-7 " pathEditMode="relative" rAng="0" ptsTypes="aaaaaaaa">
                                      <p:cBhvr>
                                        <p:cTn id="1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3284E-6 C 0.0066 0.01226 0.02657 0.07355 0.03959 0.07378 C 0.05261 0.07401 0.07379 0.02267 0.07848 0.00116 C 0.08316 -0.02035 0.04896 -0.05457 0.06806 -0.05596 C 0.08716 -0.05735 0.17049 -0.03052 0.19289 -0.0074 C 0.21528 0.01573 0.17674 0.08395 0.20191 0.08257 C 0.22709 0.08118 0.30973 -0.01896 0.34341 -0.01618 C 0.37709 -0.01341 0.38785 0.10199 0.40452 0.09991 C 0.42118 0.09783 0.41893 -0.02682 0.44341 -0.02821 C 0.46789 -0.0296 0.52084 0.09251 0.55122 0.09112 C 0.5816 0.08974 0.59375 -0.03099 0.62535 -0.03677 C 0.65695 -0.04255 0.6974 0.05065 0.7408 0.05667 C 0.7842 0.06268 0.85539 0.0118 0.88559 -4.53284E-6 " pathEditMode="relative" rAng="0" ptsTypes="aaaaaaaaaaa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/>
      <p:bldP spid="17" grpId="0"/>
      <p:bldP spid="18" grpId="0" animBg="1"/>
      <p:bldP spid="18" grpId="1" animBg="1"/>
      <p:bldP spid="20" grpId="0" animBg="1"/>
      <p:bldP spid="20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clrChange>
              <a:clrFrom>
                <a:srgbClr val="FAFAD2"/>
              </a:clrFrom>
              <a:clrTo>
                <a:srgbClr val="FAFA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19400"/>
            <a:ext cx="4724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clrChange>
              <a:clrFrom>
                <a:srgbClr val="FAFAD2"/>
              </a:clrFrom>
              <a:clrTo>
                <a:srgbClr val="FAFA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-136593"/>
            <a:ext cx="2184384" cy="195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 cstate="print">
            <a:clrChange>
              <a:clrFrom>
                <a:srgbClr val="FAFAD2"/>
              </a:clrFrom>
              <a:clrTo>
                <a:srgbClr val="FAFAD2">
                  <a:alpha val="0"/>
                </a:srgbClr>
              </a:clrTo>
            </a:clrChange>
          </a:blip>
          <a:srcRect t="21739" r="53226" b="41304"/>
          <a:stretch>
            <a:fillRect/>
          </a:stretch>
        </p:blipFill>
        <p:spPr bwMode="auto">
          <a:xfrm rot="14913868">
            <a:off x="4878669" y="1661526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clrChange>
              <a:clrFrom>
                <a:srgbClr val="FAFAD2"/>
              </a:clrFrom>
              <a:clrTo>
                <a:srgbClr val="FAFAD2">
                  <a:alpha val="0"/>
                </a:srgbClr>
              </a:clrTo>
            </a:clrChange>
          </a:blip>
          <a:srcRect t="21739" r="53226" b="41304"/>
          <a:stretch>
            <a:fillRect/>
          </a:stretch>
        </p:blipFill>
        <p:spPr bwMode="auto">
          <a:xfrm rot="20136801">
            <a:off x="6765349" y="2836817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ounded Rectangle 11"/>
          <p:cNvSpPr/>
          <p:nvPr/>
        </p:nvSpPr>
        <p:spPr>
          <a:xfrm>
            <a:off x="152400" y="2438400"/>
            <a:ext cx="4343400" cy="43434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4648200" y="152400"/>
            <a:ext cx="4343400" cy="43434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152400" y="124361"/>
            <a:ext cx="3962400" cy="132343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Comet</a:t>
            </a:r>
            <a:endParaRPr lang="en-US" sz="80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5410200" y="5429071"/>
            <a:ext cx="35814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Design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609600" y="368379"/>
            <a:ext cx="8077200" cy="6032421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12 Participants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Techniques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(Basic, Bubble and Comet) </a:t>
            </a:r>
          </a:p>
          <a:p>
            <a:endParaRPr lang="en-US" sz="8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2 (Ghost and Non-Ghost)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Target Speeds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Path Predictabilities</a:t>
            </a: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2 Distracter Densities</a:t>
            </a:r>
          </a:p>
          <a:p>
            <a:endParaRPr lang="en-US" sz="8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Blocks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× 3 Trials per Condition</a:t>
            </a:r>
          </a:p>
          <a:p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= 11,664 Trials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048000" y="2133600"/>
            <a:ext cx="6096000" cy="1862048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Results</a:t>
            </a:r>
            <a:endParaRPr lang="en-US" sz="115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786156" y="858205"/>
            <a:ext cx="6788967" cy="4497403"/>
            <a:chOff x="1485900" y="409575"/>
            <a:chExt cx="6788967" cy="4497403"/>
          </a:xfrm>
        </p:grpSpPr>
        <p:cxnSp>
          <p:nvCxnSpPr>
            <p:cNvPr id="13" name="Straight Connector 12"/>
            <p:cNvCxnSpPr/>
            <p:nvPr/>
          </p:nvCxnSpPr>
          <p:spPr>
            <a:xfrm rot="5400000">
              <a:off x="-762000" y="2657475"/>
              <a:ext cx="449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485900" y="4895852"/>
              <a:ext cx="6788967" cy="1112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2313296" y="1135291"/>
            <a:ext cx="880280" cy="4214641"/>
            <a:chOff x="2313296" y="1135291"/>
            <a:chExt cx="880280" cy="4214641"/>
          </a:xfrm>
        </p:grpSpPr>
        <p:sp>
          <p:nvSpPr>
            <p:cNvPr id="27" name="Rectangle 26"/>
            <p:cNvSpPr/>
            <p:nvPr/>
          </p:nvSpPr>
          <p:spPr>
            <a:xfrm>
              <a:off x="2313296" y="1213765"/>
              <a:ext cx="880280" cy="413616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1" name="Group 49"/>
            <p:cNvGrpSpPr/>
            <p:nvPr/>
          </p:nvGrpSpPr>
          <p:grpSpPr>
            <a:xfrm>
              <a:off x="2612407" y="1135291"/>
              <a:ext cx="321861" cy="139890"/>
              <a:chOff x="2109747" y="497595"/>
              <a:chExt cx="180000" cy="152401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2585112" y="5906869"/>
            <a:ext cx="52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Technique </a:t>
            </a:r>
            <a:r>
              <a:rPr lang="en-CA" sz="2800" b="1" dirty="0" smtClean="0"/>
              <a:t>(Error bars, +/- 1 SE)</a:t>
            </a:r>
            <a:endParaRPr lang="en-CA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14600" y="5404512"/>
            <a:ext cx="6092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   Basic             Bubble           Comet</a:t>
            </a:r>
            <a:endParaRPr lang="en-CA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" y="408296"/>
            <a:ext cx="646331" cy="478695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CA" sz="3000" b="1" dirty="0" smtClean="0"/>
              <a:t>Task Completion Time (ms)</a:t>
            </a:r>
            <a:endParaRPr lang="en-CA" sz="3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70847" y="644856"/>
            <a:ext cx="920508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b="1" dirty="0" smtClean="0"/>
              <a:t>2,000―</a:t>
            </a:r>
          </a:p>
          <a:p>
            <a:pPr algn="r"/>
            <a:endParaRPr lang="en-CA" b="1" dirty="0" smtClean="0"/>
          </a:p>
          <a:p>
            <a:pPr algn="r"/>
            <a:endParaRPr lang="en-CA" b="1" dirty="0" smtClean="0"/>
          </a:p>
          <a:p>
            <a:pPr algn="r"/>
            <a:endParaRPr lang="en-CA" sz="2000" b="1" dirty="0" smtClean="0"/>
          </a:p>
          <a:p>
            <a:pPr algn="r"/>
            <a:r>
              <a:rPr lang="en-CA" b="1" dirty="0" smtClean="0"/>
              <a:t>1,500―</a:t>
            </a:r>
          </a:p>
          <a:p>
            <a:pPr algn="r"/>
            <a:endParaRPr lang="en-CA" b="1" dirty="0" smtClean="0"/>
          </a:p>
          <a:p>
            <a:pPr algn="r"/>
            <a:endParaRPr lang="en-CA" b="1" dirty="0" smtClean="0"/>
          </a:p>
          <a:p>
            <a:pPr algn="r"/>
            <a:endParaRPr lang="en-CA" sz="2000" b="1" dirty="0" smtClean="0"/>
          </a:p>
          <a:p>
            <a:pPr algn="r"/>
            <a:r>
              <a:rPr lang="en-CA" b="1" dirty="0" smtClean="0"/>
              <a:t>1000―</a:t>
            </a:r>
          </a:p>
          <a:p>
            <a:pPr algn="r"/>
            <a:endParaRPr lang="en-CA" b="1" dirty="0" smtClean="0"/>
          </a:p>
          <a:p>
            <a:pPr algn="r"/>
            <a:endParaRPr lang="en-CA" sz="2200" b="1" dirty="0" smtClean="0"/>
          </a:p>
          <a:p>
            <a:pPr algn="r"/>
            <a:endParaRPr lang="en-CA" sz="1600" b="1" dirty="0" smtClean="0"/>
          </a:p>
          <a:p>
            <a:pPr algn="r"/>
            <a:r>
              <a:rPr lang="en-CA" b="1" dirty="0" smtClean="0"/>
              <a:t>500―</a:t>
            </a:r>
          </a:p>
          <a:p>
            <a:pPr algn="r"/>
            <a:endParaRPr lang="en-CA" b="1" dirty="0" smtClean="0"/>
          </a:p>
          <a:p>
            <a:pPr algn="r"/>
            <a:endParaRPr lang="en-CA" sz="2400" b="1" dirty="0" smtClean="0"/>
          </a:p>
          <a:p>
            <a:pPr algn="r"/>
            <a:endParaRPr lang="en-CA" sz="1400" b="1" dirty="0" smtClean="0"/>
          </a:p>
          <a:p>
            <a:pPr algn="r"/>
            <a:r>
              <a:rPr lang="en-CA" b="1" dirty="0" smtClean="0"/>
              <a:t>0―</a:t>
            </a:r>
            <a:endParaRPr lang="en-CA" b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3192440" y="3432412"/>
            <a:ext cx="915536" cy="1912006"/>
            <a:chOff x="3192440" y="3432412"/>
            <a:chExt cx="915536" cy="1912006"/>
          </a:xfrm>
        </p:grpSpPr>
        <p:sp>
          <p:nvSpPr>
            <p:cNvPr id="25" name="Rectangle 24"/>
            <p:cNvSpPr/>
            <p:nvPr/>
          </p:nvSpPr>
          <p:spPr>
            <a:xfrm>
              <a:off x="3192440" y="3493828"/>
              <a:ext cx="915536" cy="185059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grpSp>
          <p:nvGrpSpPr>
            <p:cNvPr id="65" name="Group 49"/>
            <p:cNvGrpSpPr/>
            <p:nvPr/>
          </p:nvGrpSpPr>
          <p:grpSpPr>
            <a:xfrm>
              <a:off x="3505201" y="3432412"/>
              <a:ext cx="275230" cy="116006"/>
              <a:chOff x="2109747" y="497595"/>
              <a:chExt cx="180000" cy="152401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4206919" y="3524786"/>
            <a:ext cx="870047" cy="1827704"/>
            <a:chOff x="4206919" y="3524786"/>
            <a:chExt cx="870047" cy="1827704"/>
          </a:xfrm>
        </p:grpSpPr>
        <p:sp>
          <p:nvSpPr>
            <p:cNvPr id="23" name="Rectangle 22"/>
            <p:cNvSpPr/>
            <p:nvPr/>
          </p:nvSpPr>
          <p:spPr>
            <a:xfrm>
              <a:off x="4206919" y="3561180"/>
              <a:ext cx="870047" cy="17913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69" name="Group 49"/>
            <p:cNvGrpSpPr/>
            <p:nvPr/>
          </p:nvGrpSpPr>
          <p:grpSpPr>
            <a:xfrm>
              <a:off x="4503762" y="3524786"/>
              <a:ext cx="245659" cy="70513"/>
              <a:chOff x="2109747" y="497595"/>
              <a:chExt cx="180000" cy="152401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/>
          <p:cNvGrpSpPr/>
          <p:nvPr/>
        </p:nvGrpSpPr>
        <p:grpSpPr>
          <a:xfrm>
            <a:off x="5078104" y="3912610"/>
            <a:ext cx="872320" cy="1437745"/>
            <a:chOff x="5078104" y="3912610"/>
            <a:chExt cx="872320" cy="1437745"/>
          </a:xfrm>
        </p:grpSpPr>
        <p:sp>
          <p:nvSpPr>
            <p:cNvPr id="24" name="Rectangle 23"/>
            <p:cNvSpPr/>
            <p:nvPr/>
          </p:nvSpPr>
          <p:spPr>
            <a:xfrm>
              <a:off x="5078104" y="3950141"/>
              <a:ext cx="872320" cy="14002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73" name="Group 49"/>
            <p:cNvGrpSpPr/>
            <p:nvPr/>
          </p:nvGrpSpPr>
          <p:grpSpPr>
            <a:xfrm>
              <a:off x="5393154" y="3912610"/>
              <a:ext cx="245659" cy="70513"/>
              <a:chOff x="2109747" y="497595"/>
              <a:chExt cx="180000" cy="152401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6082352" y="3634219"/>
            <a:ext cx="878006" cy="1722461"/>
            <a:chOff x="6082352" y="3634219"/>
            <a:chExt cx="878006" cy="1722461"/>
          </a:xfrm>
        </p:grpSpPr>
        <p:sp>
          <p:nvSpPr>
            <p:cNvPr id="29" name="Rectangle 28"/>
            <p:cNvSpPr/>
            <p:nvPr/>
          </p:nvSpPr>
          <p:spPr>
            <a:xfrm>
              <a:off x="6082352" y="3669476"/>
              <a:ext cx="878006" cy="168720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77" name="Group 49"/>
            <p:cNvGrpSpPr/>
            <p:nvPr/>
          </p:nvGrpSpPr>
          <p:grpSpPr>
            <a:xfrm>
              <a:off x="6411037" y="3634219"/>
              <a:ext cx="245659" cy="70513"/>
              <a:chOff x="2109747" y="497595"/>
              <a:chExt cx="180000" cy="152401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Group 48"/>
          <p:cNvGrpSpPr/>
          <p:nvPr/>
        </p:nvGrpSpPr>
        <p:grpSpPr>
          <a:xfrm>
            <a:off x="6961497" y="3725203"/>
            <a:ext cx="885965" cy="1633174"/>
            <a:chOff x="6961497" y="3725203"/>
            <a:chExt cx="885965" cy="1633174"/>
          </a:xfrm>
        </p:grpSpPr>
        <p:sp>
          <p:nvSpPr>
            <p:cNvPr id="26" name="Rectangle 25"/>
            <p:cNvSpPr/>
            <p:nvPr/>
          </p:nvSpPr>
          <p:spPr>
            <a:xfrm>
              <a:off x="6961497" y="3758187"/>
              <a:ext cx="885965" cy="160019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81" name="Group 49"/>
            <p:cNvGrpSpPr/>
            <p:nvPr/>
          </p:nvGrpSpPr>
          <p:grpSpPr>
            <a:xfrm>
              <a:off x="7315200" y="3725203"/>
              <a:ext cx="245659" cy="70513"/>
              <a:chOff x="2109747" y="497595"/>
              <a:chExt cx="180000" cy="152401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5" name="Rectangle 84"/>
          <p:cNvSpPr/>
          <p:nvPr/>
        </p:nvSpPr>
        <p:spPr>
          <a:xfrm>
            <a:off x="4953000" y="980420"/>
            <a:ext cx="540000" cy="5400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Rectangle 85"/>
          <p:cNvSpPr/>
          <p:nvPr/>
        </p:nvSpPr>
        <p:spPr>
          <a:xfrm>
            <a:off x="4953000" y="1749020"/>
            <a:ext cx="540000" cy="54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TextBox 86"/>
          <p:cNvSpPr txBox="1"/>
          <p:nvPr/>
        </p:nvSpPr>
        <p:spPr>
          <a:xfrm>
            <a:off x="5569200" y="1749020"/>
            <a:ext cx="2336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Without Ghost</a:t>
            </a:r>
            <a:endParaRPr lang="en-CA" sz="2200" dirty="0"/>
          </a:p>
        </p:txBody>
      </p:sp>
      <p:sp>
        <p:nvSpPr>
          <p:cNvPr id="88" name="TextBox 87"/>
          <p:cNvSpPr txBox="1"/>
          <p:nvPr/>
        </p:nvSpPr>
        <p:spPr>
          <a:xfrm>
            <a:off x="5569200" y="990600"/>
            <a:ext cx="1838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 Ghost</a:t>
            </a:r>
            <a:endParaRPr lang="en-CA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53000" y="980420"/>
            <a:ext cx="540000" cy="5400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4953000" y="1749020"/>
            <a:ext cx="540000" cy="54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39383" y="2850209"/>
            <a:ext cx="449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8517" y="5088586"/>
            <a:ext cx="5290833" cy="104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2626473" y="1378422"/>
            <a:ext cx="730876" cy="3716500"/>
            <a:chOff x="2626473" y="1378422"/>
            <a:chExt cx="730876" cy="3716500"/>
          </a:xfrm>
        </p:grpSpPr>
        <p:sp>
          <p:nvSpPr>
            <p:cNvPr id="17" name="Rectangle 16"/>
            <p:cNvSpPr/>
            <p:nvPr/>
          </p:nvSpPr>
          <p:spPr>
            <a:xfrm>
              <a:off x="2626473" y="1433015"/>
              <a:ext cx="730876" cy="36619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9" name="Group 49"/>
            <p:cNvGrpSpPr/>
            <p:nvPr/>
          </p:nvGrpSpPr>
          <p:grpSpPr>
            <a:xfrm>
              <a:off x="2912664" y="1378422"/>
              <a:ext cx="212673" cy="122832"/>
              <a:chOff x="2109747" y="497595"/>
              <a:chExt cx="180000" cy="152401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/>
          <p:cNvSpPr txBox="1"/>
          <p:nvPr/>
        </p:nvSpPr>
        <p:spPr>
          <a:xfrm>
            <a:off x="2598760" y="5893221"/>
            <a:ext cx="52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Technique </a:t>
            </a:r>
            <a:r>
              <a:rPr lang="en-CA" sz="2800" b="1" dirty="0" smtClean="0"/>
              <a:t>(Error bars, +/- 1 SE)</a:t>
            </a:r>
            <a:endParaRPr lang="en-CA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692024" y="5076960"/>
            <a:ext cx="6092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   Basic          Bubble        Comet</a:t>
            </a:r>
            <a:endParaRPr lang="en-CA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976952" y="1676400"/>
            <a:ext cx="646331" cy="250095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CA" sz="3000" b="1" dirty="0" smtClean="0"/>
              <a:t>Errors (%)</a:t>
            </a:r>
            <a:endParaRPr lang="en-CA" sz="3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455737" y="685800"/>
            <a:ext cx="857992" cy="4539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2400" b="1" dirty="0" smtClean="0"/>
              <a:t>100   </a:t>
            </a:r>
          </a:p>
          <a:p>
            <a:pPr algn="r"/>
            <a:endParaRPr lang="en-CA" sz="3100" b="1" dirty="0" smtClean="0"/>
          </a:p>
          <a:p>
            <a:pPr algn="r"/>
            <a:r>
              <a:rPr lang="en-CA" sz="2400" b="1" dirty="0" smtClean="0"/>
              <a:t>80   </a:t>
            </a:r>
          </a:p>
          <a:p>
            <a:pPr algn="r"/>
            <a:endParaRPr lang="en-CA" sz="2700" b="1" dirty="0" smtClean="0"/>
          </a:p>
          <a:p>
            <a:pPr algn="r"/>
            <a:r>
              <a:rPr lang="en-CA" sz="2400" b="1" dirty="0" smtClean="0"/>
              <a:t>60   </a:t>
            </a:r>
          </a:p>
          <a:p>
            <a:pPr algn="r"/>
            <a:endParaRPr lang="en-CA" sz="3000" b="1" dirty="0" smtClean="0"/>
          </a:p>
          <a:p>
            <a:pPr algn="r"/>
            <a:r>
              <a:rPr lang="en-CA" sz="2400" b="1" dirty="0" smtClean="0"/>
              <a:t>40   </a:t>
            </a:r>
          </a:p>
          <a:p>
            <a:pPr algn="r"/>
            <a:endParaRPr lang="en-CA" sz="1000" b="1" dirty="0" smtClean="0"/>
          </a:p>
          <a:p>
            <a:pPr algn="r"/>
            <a:endParaRPr lang="en-CA" sz="2000" b="1" dirty="0" smtClean="0"/>
          </a:p>
          <a:p>
            <a:pPr algn="r"/>
            <a:r>
              <a:rPr lang="en-CA" sz="2400" b="1" dirty="0" smtClean="0"/>
              <a:t>20   </a:t>
            </a:r>
          </a:p>
          <a:p>
            <a:pPr algn="r"/>
            <a:endParaRPr lang="en-CA" sz="2800" b="1" dirty="0" smtClean="0"/>
          </a:p>
          <a:p>
            <a:pPr algn="r"/>
            <a:r>
              <a:rPr lang="en-CA" sz="2400" b="1" dirty="0" smtClean="0"/>
              <a:t>0   </a:t>
            </a:r>
            <a:endParaRPr lang="en-CA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569200" y="1749020"/>
            <a:ext cx="2336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Without Ghost</a:t>
            </a:r>
            <a:endParaRPr lang="en-CA" sz="2200" dirty="0"/>
          </a:p>
        </p:txBody>
      </p:sp>
      <p:sp>
        <p:nvSpPr>
          <p:cNvPr id="28" name="TextBox 27"/>
          <p:cNvSpPr txBox="1"/>
          <p:nvPr/>
        </p:nvSpPr>
        <p:spPr>
          <a:xfrm>
            <a:off x="5569200" y="990600"/>
            <a:ext cx="1838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 Ghost</a:t>
            </a:r>
            <a:endParaRPr lang="en-CA" sz="22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3357064" y="4592065"/>
            <a:ext cx="749488" cy="502906"/>
            <a:chOff x="3357064" y="4592065"/>
            <a:chExt cx="749488" cy="502906"/>
          </a:xfrm>
        </p:grpSpPr>
        <p:sp>
          <p:nvSpPr>
            <p:cNvPr id="15" name="Rectangle 14"/>
            <p:cNvSpPr/>
            <p:nvPr/>
          </p:nvSpPr>
          <p:spPr>
            <a:xfrm>
              <a:off x="3357064" y="4627267"/>
              <a:ext cx="749488" cy="46770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grpSp>
          <p:nvGrpSpPr>
            <p:cNvPr id="49" name="Group 49"/>
            <p:cNvGrpSpPr/>
            <p:nvPr/>
          </p:nvGrpSpPr>
          <p:grpSpPr>
            <a:xfrm>
              <a:off x="3615519" y="4592065"/>
              <a:ext cx="219502" cy="81886"/>
              <a:chOff x="2109747" y="497595"/>
              <a:chExt cx="180000" cy="152401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/>
          <p:cNvGrpSpPr/>
          <p:nvPr/>
        </p:nvGrpSpPr>
        <p:grpSpPr>
          <a:xfrm>
            <a:off x="4267200" y="3124200"/>
            <a:ext cx="741527" cy="1973754"/>
            <a:chOff x="4267200" y="3124200"/>
            <a:chExt cx="741527" cy="1973754"/>
          </a:xfrm>
        </p:grpSpPr>
        <p:sp>
          <p:nvSpPr>
            <p:cNvPr id="13" name="Rectangle 12"/>
            <p:cNvSpPr/>
            <p:nvPr/>
          </p:nvSpPr>
          <p:spPr>
            <a:xfrm>
              <a:off x="4267200" y="3180402"/>
              <a:ext cx="741527" cy="191755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53" name="Group 49"/>
            <p:cNvGrpSpPr/>
            <p:nvPr/>
          </p:nvGrpSpPr>
          <p:grpSpPr>
            <a:xfrm>
              <a:off x="4540154" y="3124200"/>
              <a:ext cx="222915" cy="110320"/>
              <a:chOff x="2109747" y="497595"/>
              <a:chExt cx="180000" cy="152401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5013182" y="4953000"/>
            <a:ext cx="775994" cy="146232"/>
            <a:chOff x="5013182" y="4953000"/>
            <a:chExt cx="775994" cy="146232"/>
          </a:xfrm>
        </p:grpSpPr>
        <p:sp>
          <p:nvSpPr>
            <p:cNvPr id="14" name="Rectangle 13"/>
            <p:cNvSpPr/>
            <p:nvPr/>
          </p:nvSpPr>
          <p:spPr>
            <a:xfrm>
              <a:off x="5013182" y="4984456"/>
              <a:ext cx="775994" cy="114776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57" name="Group 49"/>
            <p:cNvGrpSpPr/>
            <p:nvPr/>
          </p:nvGrpSpPr>
          <p:grpSpPr>
            <a:xfrm>
              <a:off x="5299537" y="4953000"/>
              <a:ext cx="222915" cy="58093"/>
              <a:chOff x="2109747" y="497595"/>
              <a:chExt cx="180000" cy="152401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/>
          <p:cNvGrpSpPr/>
          <p:nvPr/>
        </p:nvGrpSpPr>
        <p:grpSpPr>
          <a:xfrm>
            <a:off x="5979817" y="3401230"/>
            <a:ext cx="724274" cy="1694028"/>
            <a:chOff x="5979817" y="3401230"/>
            <a:chExt cx="724274" cy="1694028"/>
          </a:xfrm>
        </p:grpSpPr>
        <p:sp>
          <p:nvSpPr>
            <p:cNvPr id="18" name="Rectangle 17"/>
            <p:cNvSpPr/>
            <p:nvPr/>
          </p:nvSpPr>
          <p:spPr>
            <a:xfrm>
              <a:off x="5979817" y="3460247"/>
              <a:ext cx="724274" cy="163501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61" name="Group 49"/>
            <p:cNvGrpSpPr/>
            <p:nvPr/>
          </p:nvGrpSpPr>
          <p:grpSpPr>
            <a:xfrm>
              <a:off x="6230292" y="3401230"/>
              <a:ext cx="222915" cy="110320"/>
              <a:chOff x="2109747" y="497595"/>
              <a:chExt cx="180000" cy="152401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6706874" y="4793270"/>
            <a:ext cx="766762" cy="304632"/>
            <a:chOff x="6706874" y="4793270"/>
            <a:chExt cx="766762" cy="304632"/>
          </a:xfrm>
        </p:grpSpPr>
        <p:sp>
          <p:nvSpPr>
            <p:cNvPr id="16" name="Rectangle 15"/>
            <p:cNvSpPr/>
            <p:nvPr/>
          </p:nvSpPr>
          <p:spPr>
            <a:xfrm>
              <a:off x="6706874" y="4825971"/>
              <a:ext cx="766762" cy="27193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/>
                <a:t> </a:t>
              </a:r>
              <a:endParaRPr lang="en-CA" dirty="0"/>
            </a:p>
          </p:txBody>
        </p:sp>
        <p:grpSp>
          <p:nvGrpSpPr>
            <p:cNvPr id="65" name="Group 49"/>
            <p:cNvGrpSpPr/>
            <p:nvPr/>
          </p:nvGrpSpPr>
          <p:grpSpPr>
            <a:xfrm>
              <a:off x="6983997" y="4793270"/>
              <a:ext cx="222915" cy="58093"/>
              <a:chOff x="2109747" y="497595"/>
              <a:chExt cx="180000" cy="152401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2109747" y="497595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2109747" y="649996"/>
                <a:ext cx="18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2122038" y="572718"/>
                <a:ext cx="151317" cy="1072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Rounded Rectangle 53"/>
          <p:cNvSpPr>
            <a:spLocks noChangeArrowheads="1"/>
          </p:cNvSpPr>
          <p:nvPr/>
        </p:nvSpPr>
        <p:spPr bwMode="auto">
          <a:xfrm>
            <a:off x="3311856" y="4501488"/>
            <a:ext cx="838200" cy="680112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ounded Rectangle 53"/>
          <p:cNvSpPr>
            <a:spLocks noChangeArrowheads="1"/>
          </p:cNvSpPr>
          <p:nvPr/>
        </p:nvSpPr>
        <p:spPr bwMode="auto">
          <a:xfrm>
            <a:off x="4949690" y="4876799"/>
            <a:ext cx="885906" cy="307063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ounded Rectangle 53"/>
          <p:cNvSpPr>
            <a:spLocks noChangeArrowheads="1"/>
          </p:cNvSpPr>
          <p:nvPr/>
        </p:nvSpPr>
        <p:spPr bwMode="auto">
          <a:xfrm>
            <a:off x="6649943" y="4724400"/>
            <a:ext cx="885906" cy="459463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99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2" grpId="0" animBg="1"/>
      <p:bldP spid="7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685800" y="457200"/>
            <a:ext cx="7848600" cy="6370975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Target / Cursor enhancement reduces selection time</a:t>
            </a:r>
          </a:p>
          <a:p>
            <a:pPr algn="just"/>
            <a:endParaRPr lang="en-US" sz="36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Target Ghost is faster and less error prone</a:t>
            </a:r>
          </a:p>
          <a:p>
            <a:pPr algn="just"/>
            <a:endParaRPr lang="en-US" sz="36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r"/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2D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0" y="1676400"/>
            <a:ext cx="8991600" cy="1708160"/>
          </a:xfrm>
          <a:prstGeom prst="rect">
            <a:avLst/>
          </a:prstGeom>
          <a:effectLst>
            <a:outerShdw blurRad="520700" dist="38100" dir="5400000" sx="83000" sy="83000" algn="t" rotWithShape="0">
              <a:prstClr val="black">
                <a:alpha val="42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0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Applications</a:t>
            </a:r>
            <a:endParaRPr lang="en-US" sz="105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 txBox="1">
            <a:spLocks/>
          </p:cNvSpPr>
          <p:nvPr/>
        </p:nvSpPr>
        <p:spPr>
          <a:xfrm>
            <a:off x="0" y="0"/>
            <a:ext cx="9080205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comet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19800" y="5766137"/>
            <a:ext cx="29718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Comet</a:t>
            </a:r>
            <a:endParaRPr lang="en-US" sz="6000" b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9"/>
          <p:cNvSpPr txBox="1">
            <a:spLocks/>
          </p:cNvSpPr>
          <p:nvPr/>
        </p:nvSpPr>
        <p:spPr>
          <a:xfrm>
            <a:off x="0" y="0"/>
            <a:ext cx="9080205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KB Comet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5766137"/>
            <a:ext cx="89916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Comet with ghost</a:t>
            </a:r>
            <a:endParaRPr lang="en-US" sz="6000" b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2743200" y="1355433"/>
            <a:ext cx="323850" cy="47301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>
            <a:spLocks/>
          </p:cNvSpPr>
          <p:nvPr/>
        </p:nvSpPr>
        <p:spPr>
          <a:xfrm>
            <a:off x="6129600" y="1295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>
            <a:spLocks/>
          </p:cNvSpPr>
          <p:nvPr/>
        </p:nvSpPr>
        <p:spPr>
          <a:xfrm>
            <a:off x="2667000" y="1295400"/>
            <a:ext cx="576000" cy="576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4495800" y="1295400"/>
            <a:ext cx="576000" cy="57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 descr="transparent curs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1371600"/>
            <a:ext cx="126873" cy="228600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1050878" y="1210101"/>
            <a:ext cx="6826154" cy="3864592"/>
          </a:xfrm>
          <a:custGeom>
            <a:avLst/>
            <a:gdLst>
              <a:gd name="connsiteX0" fmla="*/ 0 w 6826154"/>
              <a:gd name="connsiteY0" fmla="*/ 291153 h 3864592"/>
              <a:gd name="connsiteX1" fmla="*/ 1269241 w 6826154"/>
              <a:gd name="connsiteY1" fmla="*/ 31845 h 3864592"/>
              <a:gd name="connsiteX2" fmla="*/ 2442949 w 6826154"/>
              <a:gd name="connsiteY2" fmla="*/ 100084 h 3864592"/>
              <a:gd name="connsiteX3" fmla="*/ 4244453 w 6826154"/>
              <a:gd name="connsiteY3" fmla="*/ 495869 h 3864592"/>
              <a:gd name="connsiteX4" fmla="*/ 5595582 w 6826154"/>
              <a:gd name="connsiteY4" fmla="*/ 932598 h 3864592"/>
              <a:gd name="connsiteX5" fmla="*/ 6155140 w 6826154"/>
              <a:gd name="connsiteY5" fmla="*/ 1219200 h 3864592"/>
              <a:gd name="connsiteX6" fmla="*/ 6455391 w 6826154"/>
              <a:gd name="connsiteY6" fmla="*/ 1464860 h 3864592"/>
              <a:gd name="connsiteX7" fmla="*/ 6741994 w 6826154"/>
              <a:gd name="connsiteY7" fmla="*/ 1874293 h 3864592"/>
              <a:gd name="connsiteX8" fmla="*/ 6823880 w 6826154"/>
              <a:gd name="connsiteY8" fmla="*/ 2270078 h 3864592"/>
              <a:gd name="connsiteX9" fmla="*/ 6755641 w 6826154"/>
              <a:gd name="connsiteY9" fmla="*/ 2543033 h 3864592"/>
              <a:gd name="connsiteX10" fmla="*/ 6455391 w 6826154"/>
              <a:gd name="connsiteY10" fmla="*/ 2788693 h 3864592"/>
              <a:gd name="connsiteX11" fmla="*/ 5950423 w 6826154"/>
              <a:gd name="connsiteY11" fmla="*/ 3020705 h 3864592"/>
              <a:gd name="connsiteX12" fmla="*/ 5486400 w 6826154"/>
              <a:gd name="connsiteY12" fmla="*/ 3239069 h 3864592"/>
              <a:gd name="connsiteX13" fmla="*/ 5131558 w 6826154"/>
              <a:gd name="connsiteY13" fmla="*/ 3552968 h 3864592"/>
              <a:gd name="connsiteX14" fmla="*/ 4708477 w 6826154"/>
              <a:gd name="connsiteY14" fmla="*/ 3771332 h 3864592"/>
              <a:gd name="connsiteX15" fmla="*/ 4012441 w 6826154"/>
              <a:gd name="connsiteY15" fmla="*/ 3853218 h 3864592"/>
              <a:gd name="connsiteX16" fmla="*/ 3589361 w 6826154"/>
              <a:gd name="connsiteY16" fmla="*/ 3784980 h 3864592"/>
              <a:gd name="connsiteX17" fmla="*/ 3425588 w 6826154"/>
              <a:gd name="connsiteY17" fmla="*/ 3375547 h 3864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826154" h="3864592">
                <a:moveTo>
                  <a:pt x="0" y="291153"/>
                </a:moveTo>
                <a:cubicBezTo>
                  <a:pt x="431041" y="177421"/>
                  <a:pt x="862083" y="63690"/>
                  <a:pt x="1269241" y="31845"/>
                </a:cubicBezTo>
                <a:cubicBezTo>
                  <a:pt x="1676399" y="0"/>
                  <a:pt x="1947080" y="22747"/>
                  <a:pt x="2442949" y="100084"/>
                </a:cubicBezTo>
                <a:cubicBezTo>
                  <a:pt x="2938818" y="177421"/>
                  <a:pt x="3719014" y="357117"/>
                  <a:pt x="4244453" y="495869"/>
                </a:cubicBezTo>
                <a:cubicBezTo>
                  <a:pt x="4769892" y="634621"/>
                  <a:pt x="5277134" y="812043"/>
                  <a:pt x="5595582" y="932598"/>
                </a:cubicBezTo>
                <a:cubicBezTo>
                  <a:pt x="5914030" y="1053153"/>
                  <a:pt x="6011839" y="1130490"/>
                  <a:pt x="6155140" y="1219200"/>
                </a:cubicBezTo>
                <a:cubicBezTo>
                  <a:pt x="6298442" y="1307910"/>
                  <a:pt x="6357582" y="1355678"/>
                  <a:pt x="6455391" y="1464860"/>
                </a:cubicBezTo>
                <a:cubicBezTo>
                  <a:pt x="6553200" y="1574042"/>
                  <a:pt x="6680579" y="1740090"/>
                  <a:pt x="6741994" y="1874293"/>
                </a:cubicBezTo>
                <a:cubicBezTo>
                  <a:pt x="6803409" y="2008496"/>
                  <a:pt x="6821606" y="2158621"/>
                  <a:pt x="6823880" y="2270078"/>
                </a:cubicBezTo>
                <a:cubicBezTo>
                  <a:pt x="6826154" y="2381535"/>
                  <a:pt x="6817056" y="2456597"/>
                  <a:pt x="6755641" y="2543033"/>
                </a:cubicBezTo>
                <a:cubicBezTo>
                  <a:pt x="6694226" y="2629469"/>
                  <a:pt x="6589594" y="2709081"/>
                  <a:pt x="6455391" y="2788693"/>
                </a:cubicBezTo>
                <a:cubicBezTo>
                  <a:pt x="6321188" y="2868305"/>
                  <a:pt x="5950423" y="3020705"/>
                  <a:pt x="5950423" y="3020705"/>
                </a:cubicBezTo>
                <a:cubicBezTo>
                  <a:pt x="5788925" y="3095768"/>
                  <a:pt x="5622878" y="3150359"/>
                  <a:pt x="5486400" y="3239069"/>
                </a:cubicBezTo>
                <a:cubicBezTo>
                  <a:pt x="5349923" y="3327780"/>
                  <a:pt x="5261212" y="3464258"/>
                  <a:pt x="5131558" y="3552968"/>
                </a:cubicBezTo>
                <a:cubicBezTo>
                  <a:pt x="5001904" y="3641678"/>
                  <a:pt x="4894996" y="3721290"/>
                  <a:pt x="4708477" y="3771332"/>
                </a:cubicBezTo>
                <a:cubicBezTo>
                  <a:pt x="4521958" y="3821374"/>
                  <a:pt x="4198960" y="3850943"/>
                  <a:pt x="4012441" y="3853218"/>
                </a:cubicBezTo>
                <a:cubicBezTo>
                  <a:pt x="3825922" y="3855493"/>
                  <a:pt x="3687170" y="3864592"/>
                  <a:pt x="3589361" y="3784980"/>
                </a:cubicBezTo>
                <a:cubicBezTo>
                  <a:pt x="3491552" y="3705368"/>
                  <a:pt x="3458570" y="3540457"/>
                  <a:pt x="3425588" y="337554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-228600" y="5613737"/>
            <a:ext cx="9372600" cy="969496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5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Moving Target Selection</a:t>
            </a:r>
            <a:endParaRPr lang="en-US" sz="56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5097E-6 C 0.00087 0.00116 0.00173 0.00231 0.01632 -0.00185 C 0.0309 -0.00601 0.05642 -0.01943 0.08802 -0.02567 C 0.11962 -0.03191 0.1743 -0.05365 0.2059 -0.03955 C 0.2375 -0.02544 0.25399 0.02775 0.2776 0.05967 C 0.30121 0.09158 0.3401 0.11772 0.34774 0.15125 C 0.35538 0.18478 0.33819 0.22988 0.32378 0.26064 C 0.30937 0.2914 0.28871 0.30227 0.26111 0.33603 C 0.23351 0.3698 0.2066 0.43062 0.15816 0.46346 C 0.10972 0.4963 0.00764 0.53446 -0.02986 0.53284 C -0.06736 0.53122 -0.05695 0.48427 -0.06719 0.45352 C -0.07743 0.42276 -0.07448 0.36933 -0.09115 0.34806 C -0.10781 0.32678 -0.1408 0.34736 -0.16719 0.32609 C -0.19358 0.30481 -0.22153 0.26272 -0.24931 0.22086 " pathEditMode="relative" ptsTypes="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54302E-6 C 0.021 0.00208 0.04218 0.0044 0.08368 0.02197 C 0.12517 0.03955 0.22587 0.08418 0.2493 0.10546 C 0.27274 0.12674 0.21319 0.12674 0.22396 0.14917 C 0.23472 0.1716 0.28767 0.22063 0.31354 0.24052 C 0.33941 0.26041 0.36007 0.26064 0.37916 0.2685 C 0.39826 0.27637 0.41614 0.27544 0.4283 0.28839 C 0.44045 0.30134 0.46041 0.33372 0.45225 0.34598 C 0.44409 0.35824 0.41267 0.35431 0.37916 0.36194 C 0.34566 0.36957 0.28507 0.3772 0.25069 0.39177 C 0.21632 0.40634 0.19305 0.4253 0.17309 0.44936 C 0.15312 0.47341 0.16041 0.51689 0.13142 0.53678 C 0.10243 0.55666 0.02621 0.58719 -0.00139 0.56869 C -0.029 0.55019 -0.02813 0.45005 -0.03438 0.42554 " pathEditMode="relative" ptsTypes="aaaaaaaaaaaaa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54302E-6 C 0.02795 -0.00208 0.05607 -0.00393 0.08489 0.00602 C 0.11371 0.01596 0.14757 0.03955 0.17291 0.05967 C 0.19826 0.07979 0.22031 0.1087 0.23715 0.1272 C 0.25399 0.1457 0.27187 0.1568 0.2743 0.17114 C 0.27673 0.18548 0.27152 0.20144 0.25191 0.21277 C 0.23229 0.2241 0.18541 0.22641 0.15642 0.23867 C 0.12743 0.25093 0.10677 0.27406 0.07743 0.28631 C 0.04809 0.29857 0.01128 0.3099 -0.01962 0.31221 C -0.05052 0.31453 -0.0724 0.31568 -0.10764 0.30019 C -0.14289 0.28469 -0.20174 0.2433 -0.2316 0.21878 C -0.26146 0.19427 -0.27761 0.17739 -0.28681 0.1531 C -0.29601 0.12882 -0.28577 0.09875 -0.28681 0.07355 C -0.28785 0.04834 -0.29028 0.02521 -0.29271 0.00208 " pathEditMode="relative" ptsTypes="aaaaaaaaaaaaa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5.22664E-6 C 0.06475 -0.02452 0.12968 -0.04881 0.23715 -0.02984 C 0.34461 -0.01088 0.56024 0.05642 0.64461 0.11331 C 0.72899 0.1702 0.75017 0.25901 0.74322 0.3122 C 0.73628 0.36516 0.63871 0.39985 0.60294 0.43131 C 0.56718 0.46276 0.56006 0.48635 0.52829 0.50092 C 0.49652 0.51549 0.43819 0.52682 0.4118 0.51896 C 0.38541 0.51109 0.37777 0.48218 0.37013 0.45328 " pathEditMode="relative" ptsTypes="aaaaaaaA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9"/>
          <p:cNvSpPr txBox="1">
            <a:spLocks/>
          </p:cNvSpPr>
          <p:nvPr/>
        </p:nvSpPr>
        <p:spPr>
          <a:xfrm>
            <a:off x="0" y="0"/>
            <a:ext cx="9080205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KB Bubbl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76400" y="5766137"/>
            <a:ext cx="73152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Bubble with ghost</a:t>
            </a:r>
            <a:endParaRPr lang="en-US" sz="6000" b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581400" y="5689937"/>
            <a:ext cx="54102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Limitations</a:t>
            </a:r>
            <a:endParaRPr lang="en-US" sz="60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381000" y="523250"/>
            <a:ext cx="8610600" cy="4201150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Comet</a:t>
            </a:r>
            <a:endParaRPr lang="en-US" sz="3200" b="1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Clutter</a:t>
            </a:r>
            <a:endParaRPr lang="en-US" sz="10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105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Overlapping tails</a:t>
            </a:r>
            <a:r>
              <a:rPr lang="en-US" sz="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</a:t>
            </a:r>
            <a:endParaRPr lang="en-US" sz="32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10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16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Target Ghost</a:t>
            </a:r>
            <a:endParaRPr lang="en-US" sz="1200" b="1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Similar appearance targets</a:t>
            </a:r>
          </a:p>
          <a:p>
            <a:pPr algn="just">
              <a:buFont typeface="Wingdings" pitchFamily="2" charset="2"/>
              <a:buChar char="§"/>
            </a:pPr>
            <a:endParaRPr lang="en-US" sz="105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Clutter</a:t>
            </a:r>
            <a:endParaRPr lang="en-US" sz="10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581400" y="5689937"/>
            <a:ext cx="5410200" cy="10156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Conclusion</a:t>
            </a:r>
            <a:endParaRPr lang="en-US" sz="60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2050" name="AutoShape 2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2" name="AutoShape 4" descr="data:image/jpg;base64,/9j/4AAQSkZJRgABAQAAAQABAAD/2wCEAAkGBhIQEBQQEBQSEBAQEA8QFQ8UFRARDw8OFBAVFBQQEhIXHSYeFxkjGRQUHy8hIycpLCwsFR4xNTAqNScrLCkBCQoKDgwOGg8PGi8kHiQsNC8wKSwtLCwsLywsKSwsLCwsLzApLCwsLCwsLCwsLCosLCwqLCwsKSwsLC8sKSwsNf/AABEIAKgBLAMBIgACEQEDEQH/xAAcAAABBQEBAQAAAAAAAAAAAAAAAQIDBAUGBwj/xABEEAABAwEDCAYHBgUDBQEAAAABAAIDEQQhMQUGEkFRYXGBExUiUpGhFDJCYrHB0QcjU3KSohYzguHwQ7LSJIOTwuJj/8QAGgEAAQUBAAAAAAAAAAAAAAAAAAECAwQFBv/EADMRAAIBAwEDCgUFAQEAAAAAAAABAgMEESESMaEFEyJBUWGRsdHwFTJSgeEUM0JxwWIj/9oADAMBAAIRAxEAPwD3FCEIAEIQgAQhCABCSqTTCAHITOkCOlCAHoUfTBHShAEiEzpQl6QIAchN6QJOkCAHoTOlCOlCAHoUfTBHTBAEiFF04R6QEASoUPpAR6SEATIUHpISelBAFhCr+lBJ6WEAWUKt6UEotIQBYQohOE8PCAHIRVCABCEIAEIQgAQhCABCEx76IAVzqKCS00Va02yiypbaXEgHDG/CuFUjaisyYqTeiNOS3qu/Ke9ZE9optcfAKtUm8/2WbV5TpQeIrJchZTksvQ2nZW3phytvWQWqtLZa7a7RcVCuV4/Rx/BKuT8/y4fk3et96UZX3rmRBIK0OlfgccBrR0jx6zDxFCPJTR5UpPemD5Nn/GSOpGV96UZX3rmOk3OHiPion2+NvrSNbxewKdX1F7iJ2FZdh1vW+9N633rket4Pxov/ACR/VL1rD+LGf+436od9TXU/AarKo+teJ1hyvvSHK+9cn1pFqe08DVJ1mNQqmPlGkup+/uSrk2s+te/sdX1vvSHK+9cmbc7U3yJR0sp3cgPimfE6fY+HqSfC6vXJHVHK+9N643rmGtk71FK1ju+7kmvlSn9LD4ZL60dCcsb03rfesIhwv0nH+o+KlDnbT4lNfKsfp4h8Nf1cDY62Sdanf5rJqdp8Sk8U34svp4/gX4b/ANcPya/Wh3+aOtDvWRopvRhJ8V/54irk6PXLgbByvTEpWZcb3m+IWKYwmOB1fEoXKvbEd8Ni90uB1EWU96uRZQXDwW12k5lS1zKVbWtWnBw2jEclaZlKRuw+CnjylTfzLBFLkya+WSfA7iO2Kwy0Li4M4gPXa4bxeFqWLL0Mh0WyNLruxUB/6TerlOvTqfKynUtqtP5onTNfVOVCGdXI31UxAPQhCABCEEoAa51FnWy1UU1qtFAslrDM41Oixt7nYUGyu34IAjoX1cdIRtIBc0FxN9KADzOAVO2WhtaRijRrxJ31KdlTKekejjuhbQAD2yPaO7YOZvwzwVz9/ec4+bhu7TXtLZxW3LeSBLppgCdRYxeCqitdrZEwySObGxoq57iGtaN5Ky85864LBHpynSe4HQhbTpJDu2N2uN3E3LxfOLOm0W9+lM6jGmrIG1EUe+mt3vG/hgr9rYzr6vSPb6FWvcxpab2dnnJ9q9SWWEUGBtDxjvjjPxd4Ljn512xx0nWmYn87wOQBAWQgLoaVrSpLEY+O8yp16k3lsvyZRkfe8uedpe5x/cSm9MRqcP6bvEKoHKeC3vYatJHBWopIgbbHi1VwcDz+qUzlLaMrOk/mBrveLW6X6sVVJbspwSvAhY9K4JfSiqZdx+PxStkIBANK43XH/KpBS43KDhg5w4OIU0eX52+rNMOEkg+ayCzetjIWZ9qtt8LPu60MzjoximIBxcdwBUc3CKzPGO8fBSk8RLDM8LW3C0Tc3ud8VrZIziypaDSGR7xre5sXRji9zaea6DJH2YQw0dN/1D/euiB3M1/1E8F0zcmkAAUAFwAuAGwClyx615Q3Qgn3tGxQsqm+pNruTKWSjagK2qdklRfGyNoHN9ATyAWp6eNvkoDYXbknoLtyzZSUnnCNaNOEVjPiWeshsR1m3YVVNjI1jzr4KvLLGz1zT8xDB54puynuQ7ZgaYyk06neFfmp2yg3ivO5Yjpi6mg7RA1M0e1uJvPgQp2Wx4u7JHAt+ZSOAjp9hpkppVEZR2t8D9aINqadb2eY8BVJssbsMgyyHM0Z4xV0WLe/GfWYf8xC0LNaWysbIw1a4VB+R3jBU5JiRTSY4HUeyfA0WZkoyWaUxvH/AE8zqtcMI5TqOwOw402qTZzHvQslpk6Ihcb9o2bvTQ+kxj72zgl1MXw6zxbjw0ty7JIRW43g6jgRsKKNV0pqSIatNVIOL6w+yLOI2nJ7WPcXS2U9C4mpJZjGSdfZ7P8AQvRbPIvDsw2dXZYlseENqjJj2UFZIxxFJWL2eyyLq4TU4qSOZqwcJYZqBKmRuT04jBRTPoFKqFtloEAZmUbTqrTfs3rGtlvLqRtqI2301ud3n7Tr3XJcpWm9VGMoKu1301lYfKFzJydOO5GxZW6Ueclve4UbU8JmnX6JQVjM0CQFcxnpnzHYGaDaSWl4q2LUwHCSSmA2DE7heos98922FnRx0fantq1uLYmn/UePgNfBeMWi0Pke6SRxe95LnPcauc46yVpWVhzvTqfL5/gz7q62OjHf5ElvyhJaJHTTvMkjzUuPkAMABqAuChCROXRYSWEY+c6sEISIAWqRCCgBEqRKUogJ+gpbHYJJpGxQtdJI+lGNF5ux3AbTcF67mfmBHZKTT6MtpxGuOE+5XF3vHlTE1ri6hbrpb+wno0JVXpu7Tncz/swMlJ7cCyO4ts17ZH75Tiwe7jw1+nR2ZjGhjWtaxoDWtAAa1owAGoJ5cmly5mvcVK8syf2NulRjSWIiGMaruBKYWb/EAp5KaSoCwRv0hgGnmW/VQmV3tMf/AE6Lh5HS8lOXJC5OQupUkyjCwgPe2IuwEn3Rdw06V5KZzGvaRc9hxFzmEb9RTLXZWSsMcrWvY7FrhUH++9cLlfMN8LulsT5NCtTE1xbM0a+jdUafA38VZo06c9HLZfD8EVSdSGqjlcfyauVsw4pKus56B/dF8RP5cW8vBcrNk+02Z4ZM99naTQTB0roCdXaZh4V3LoMk2a1yN0rPbzIGmjo5oqvjd3HhxLmlaYFvoWyMsdoabiKyxFw3gtc3yWhCvUp9GUlJd+j4r1KkqEKnSjFxfdquDMiDINvLQ6O1RvaRUO03PaRuJYaqYZNym32oH8af8Qnx5HnicX2VjrM4mroekjmskh4VDm8QPBatjzgGkIrSw2aY3BriDFKf/wApcHcMeKjnUk9YqMvss8P8JYQxo5SX3eOP+mSGZTGMNnfwk0T5uTi61kUksbXA4hs0JB5FdSXJKqtz2f4Lj6ltQmv5vg/8MCPKFoGNntTeDoZB5v8AkrUWU5dccw/NC4+bFqVTapjlF/x98SRKXbw9MGBlezySSQWmJtJrJK2QVD2F8ekC6PtDXTWdZ2r1SxzA0LTUG8EXgjauLaVvZuP7LhsdXxH9lp2Fw9rmurqMzlGgnHnFvR11ncrCpWUq6tgxBrzcsbKctAVsSm5c5lqWjSdiRvZTbFUXJpLrMGV9DU3km4bN5UJfVQmWprjvShy5Oo3KTbOphBRikicOXPZ5Z3ssEV1H2iQHo4zgNXSPHdHmbtpFjOLOKOxQGV97vVZHWhkkpc0bBrJ1DkvE8o5RktMrppjpPeak6gNTWjU0C4BW7Kz517UvlXEpXlxzS2Y7/IjtNpfK90kji+R5LnPN5c46yo0IXRJYMLOQCfRIwVKstN1NtUuMiN4KyRWQKi9MMWxGyGSFCcWkJqQUQrUyDm9NbZOjhbhQvkNRHE3a4/AYlXc1czpLc+orHZ2mj5iMTrZGPad5DXsPsGS8mxWWIQwNDGN5lztbnHW47VnXd6qPRjrLyL1taOr0paLzK+bebENhj0YxpSOAD5nAaclNXut90eZvWxpKLTSaa56cpTe1J5ZtRpqKwiUuSFyiL0hcm4H4JC5NLlGXJC5LgXA8uSFyjL0mmnYHYH6SQuUZck0kuB2CnbslNe/pWEwzgUEzKVI7sjcJG7jyIS2e3uBEc4DJDc1wqYZj7jjeHe4b9mkL1ZLkyVocC1wDmm4ggEEbwpNrKwxvN4eUT6ShtNnZI0ska17Di1wBaeRUMdWXVLm773t5+0ON/FTaaTGHlDtnOjKDLJLB/JcZYh/oSO7bBsimP+19RvCuWa2tkqBUOHrRuGjIz8zT8cDqJTtJRTRNdSuLcHC5zfyuF4+ae3tfN4iKGz8vgWNJIXKu17hce0O9g7+oD4jwT9JMwSIkDlt5uP7ThuafAn6rADr1sZuO+9P5D/uCtWmlaJVvY5oSO3sivBULGrwXRnLDJsFy2cJox3L4rqZcFzGcUJdG8DGhpxF4TKizBpdhJSajUi32rzOLyeC1ga7EVr4lWg9Y7co6Lr/VPiCr8cwIqDULmJ9KTZ1ypbEUluwcL9qGR5XObag5z4WtEZZqgNfWHuuNKnbTdTgmr3mRrXtLXAOa4Fpabw5pFCCNi8lzuzWdY5NJlXWeQ9h2JYcejcduw6xvBWvY3Ca5qW/qMPlC1cXzsd3WYCEIWoZBJAaFWtCtDxru0bz5U8VSCux24CMs0ak+1yH0SrHWIxlbwf8ALk0uwJuTDMdVyjRkMEjpVGhKAkFO+zKz7EbWWW1UY1oDY5qBrWjU2QDD83jtXogkXz+GLrM1s8H2UCKWskGA1vh/Ltb7vhsOTd2G1mdPf2ehq2l9s9Cpu7fU9U6RJpqlZ7a2RofG4PY4VDheCFJ0ixtnBuKOdUWNNIXqv0iTpEbI7ZJy9JpqAypvSpdkXZLBem6agMiQyJdkdsk+mm6ag00mmlwLsk5ekL1TtduZE0vkcGNGs7dgGs7heqUc0k95DoIdh7M0g94/6bdw7W8YJ6hpnqGt64W80ja6ktZ2iDQn2WnYTrO4c6J4eqjZ2MAaCAAKADADYAEx2UW7z5JNCVQZd00mmsW05xNa7Qa0ySfhtIqN7zg0cfNQmWSQ1lIpj0Lf5Y/OTfJzu3J2zhZY3OXiOptttWl6naHf9jkfa5Xb08OKox5QHtDmPorDLU04Ec7vim6D9lreTh16282nfff0O+LVggrdzVH3rtzD/uarFt+9H+ynffsS/o7uxq+FQsivhdCciI8XLEypFcVuFZ1viqEqA8byzB0cj24aLj4Yg+BCr2a2FuBodi6DPawFrxIB2XDRJ2OGHl8FyQNdxGtc7XpbE2jsLSvzlKMl9/7N+HKION3mFJaoo543RSAPY8ULfntBGNdS55toLfWw7ww57FZbMq+sdS3swnocBnNm4+xyUvdE4no5No7rtjh548MTTK9ZtbGzRmKQaTHYg+RGwjavOsu5BfZnd6Nx7Mm33XbHfH4bdrdqotmW/wAzmr/k90OnDWPl+DMEhTtMqJPCvGSO6Qo6QpqAgCQPUjXKEFSMKBDUsNlLyAAuphzCtL4+kbE8tpWoBosDIWUmxPDjeAQvccn/AGw2IQDSD2vawDQaAQSBSgNblItwzrPGrLlCewPNBVpPaicTou37jv8AiuuyfnKydukzEes0ntMOwj5rms9MvR2mZ0jQG6ZLrsMdW7UuVZbHRvD4yWuGsbNhGsblSurONXVaM0rK/lQ6MlmPZ6eh6z1nu80nWe7zXIZJzmbNRr6Mk2ey/wDL9PitX0hYc6M4PEjqKdelUjtR3Gycp7h4ppymdg8Ssf0lBlPDjd8U3YY/nIGucpnYPNJ1mdg81jutYHtN4Vr8FXOUjsHM/ROVKTGuvBHQdZnYPNZGU89GxdhgbJJhSp0GH33fIeSz7TaDINEuIacQ3s13E40VaOyxNwYOdSrFKjBaz17inXuJyWKWF3v/ABEsGVGl4mnk6WUerRrtCLdE2lBxxV85brg2V3EAD9xWbJbGsGpo3UHkFny5Vc80b2B3yCTyAVjmFUeUvf2RT/VOgsOS+y18W3xN2bLwZ6zabtIFx4AVTBNNNjWCPYP5rufs/FZlkngj7RLnP75F/LYroy7HqDjyH1TXQcfkh9x8bpT/AHamnYn5tf4admgZGKNAAx3k7SdZU+mshuWAcGSHg3+6eMoOOEUnPRHxUEqE28suQu6KWIvTuT9DU00ums0WqT8OnF7fkCldangVIYLsNM1P7UzmX7aH/q4d/g/Q1YLRouBHhqwXZZiyl7pXGlAI2+JcfkF5ZLlxzGlxZcNfaxXtGZ+RfR4RUudJIGSPJoKPLR2A0YAVp4q3a28lUUnuRQv7yDouC3v1OssYV9VLM1W1rHOgoLRHUKdIQgDlss5OD2lpAIOo3hecZazUfHWSCr2CulHjIzh3h50509jtdmqFzluspadJuOzaFHUpRqrEiajcTovMfA8jin/zcpAweydE7Lyw8sRyUWcsMkFsd922OGUufGWk9GXC94o71Xaywa7xUEKvDbAdxWNWt5U3g6W3u4Vo5LxeRjdvxB4FJOxsjSx4DmuFC04FRtmRUarvgq+C5tZWN5xmXc3HQ1eyr4tvtM3O3b1ihemErnMrZsg1fBRpxMeDT+U6uGHBatC7z0aniYF3yfjp0vD0OXKRTyRFpLXAtcMQRQhM0FoGPuGApQ5PEJTvRtpogBjZU/0k7UoibxTgBsSiERkJ2oDHHUpi7/KBNrx8UAM6E7QFs2HL7mgNkOkB7YAL+dcf8xWQUlEycIzWJEtOrOm8xZ2cE7ZBVry4bjSm4gYJ/o7d/iVxkUrmHSaS0jWLitix5xEXSivvtuPNuvkqU7aS+U0ad5GWk9DcFnbs8ylELdnxTLPamSCrCHfEcRiFKqrTWjLqaeqGmzjUBwI+ahkiGurN4+t4VmqTpANYQm0D1KjckxG86Tt5cl9Hs7cdDm6p8KqWURuxAPJMjjiHsk/5uT+cl1tkfNQzokNE0AwaDwZ8yFK21n2I3eTR5VTxMB6rAEjrQ4pjeSRQxu4Ia+aSlToMG8l3wVF1ve94Yx15xcGgBo1m9S2uSgqcU6x2F4FdE1dQncNQT00lljGnKWETU2kniSUXBSCxv2AcSEy1Q9Gx0j3ABoJuvrsA4m5RZzoT7lnBbzbyH1hbWRG6GzgTzHUbwGR8STTmTqXu9kjXj/2KwySSTymoZ2STqfM7SDR/S3T/AFBe1WSNbNOChFJGDcVHOWX79rBdhapUjQlTiuCEIQA1zarOtlkqtNNeyqAODy9kISsc3U4FpaahrmnUSLxuIvG8Eg+TizNikdFK0h7HEdqtRfdXCopTtAAFfQdqsdVgZTyCyUUkY1494A04VwUdWnziwTUKzpSyeSdABgKJhj2LtbTmMwH7tz2Du+u0cK3jxVCXM94weObT9VmStKieiybUL+i1q8HLlpTSwro3Zpyd5vg5N/hOTvN/cmq2q/SPd7R+rzOUtWThKKPaDTA6xwIWc7NjY6nILvf4Rk77fAp7cynHGQ8mj5lWIU68dFoU6ta1nrLV/c84kzck1PafEKu/IEo7p5n5heqDMVpxfKebR/6pzcxGDXJ4t+isJV+4qOVs9yZ5OMgzd0fqCUZvy7G+K9Y/gZvek/b9EhzGHff+36Jf/fuEX6btZ5WM3ZNrBzP0Txm0/W5nmV6ecxvff4BNOY5/EP6R9U1q47h6dr3nmzc2DrkHJv8AdSNzYbre7kAF6EcyHfifs/8ApNOZL/xB+g/8kxxuPeCRStPeThW5tRay88wPkpW5vwD2SeLiuzOZUn4jf0O/5JP4Ll77P0u+qY6dx7ZIqtoupeBysWSommrWAEYG+o81cawLdOZk3fZ4PSfwhN3o/wB/0UUres9/mTRureO58DGAS6AOoLXOak+oxnm8fJRnNm07I/1H6JjtqvYSq8o9plejMOLR8EhsTNhHMrTOb1p7g/U36pRm9ae4P1N+qTmKvYx36qg+tGS6wilxNd94UAsriaU56vFb38N2nuj9TU5uatpOpo4u+iVUavYNdzQ7Tnur/vBpXtaNLcXVuHKlfBXzIFsR5lWg4ujHN5+S07H9nwP8yRx3Ma1vm7ST/wBLUlvIne0oZ2TkukT5cy7VbtFrWvjirpFzm6IcdRq8tuF+FV6lkfNWGA1jZ2vxHVe/k44cqLfhsatUrVQe02U6186icUtDnsxc0W5OswgB03Oe6R79rzQUFwuAAHiuys8aZDZ6K01tFbM8chCEACEIQAIQhADXNqoJLKCrKEAZcuTwqkmS9y3qJDGEuQOcOSdyBkjcui6II6MIyJgwW5IGxSNyQNi29AJdFGQwZDclDYnDJY2LVolSCmV1WNiTqsbFrIQBkdVDYk6qGxa9EUQBj9UjYkOSRsWzRFEuQMQ5IGxJ1QNi3KI0UZDBhdUDYkORxsW9oo0QjImDn+pxsSHIw2LoNAI0AjIYOe6mGxHUw2LodAI0AjIYOe6nGxOGSBsW/oBHRhGQwYjMl7lYjyetPQCUBGRSrHZKKdsQCkQkAQBKhCABCEIAEIQgAQhCABCEIAEIQgAQhCABCEIAEIQgAQhCABCEIAEIQgAQhCABCEIAEIQgAQhCABCEIAEIQgAQhCABCEIAEIQ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533400" y="312777"/>
            <a:ext cx="8077200" cy="5293757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Proposed</a:t>
            </a:r>
          </a:p>
          <a:p>
            <a:pPr algn="just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Two novel techniques: </a:t>
            </a:r>
            <a:r>
              <a:rPr lang="en-US" sz="32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Comet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&amp; </a:t>
            </a:r>
            <a:r>
              <a:rPr lang="en-US" sz="32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Ghost</a:t>
            </a:r>
            <a:endParaRPr lang="en-US" sz="32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10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endParaRPr lang="en-US" sz="16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Result Summary</a:t>
            </a:r>
          </a:p>
          <a:p>
            <a:pPr algn="just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Target expansion works well, but at the cost of clutter</a:t>
            </a:r>
          </a:p>
          <a:p>
            <a:pPr algn="just"/>
            <a:endParaRPr lang="en-US" sz="3200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14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algn="just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Ghosting 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preferred technique 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good to augment other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692914"/>
            <a:ext cx="9144000" cy="707886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Thank you</a:t>
            </a:r>
            <a:endParaRPr lang="en-US" sz="40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76200"/>
            <a:ext cx="9144000" cy="4343400"/>
            <a:chOff x="-1662545" y="685800"/>
            <a:chExt cx="12469090" cy="5791200"/>
          </a:xfrm>
        </p:grpSpPr>
        <p:sp>
          <p:nvSpPr>
            <p:cNvPr id="6" name="Rectangle 5"/>
            <p:cNvSpPr/>
            <p:nvPr/>
          </p:nvSpPr>
          <p:spPr>
            <a:xfrm>
              <a:off x="-1662545" y="685800"/>
              <a:ext cx="12469090" cy="2362200"/>
            </a:xfrm>
            <a:prstGeom prst="rect">
              <a:avLst/>
            </a:prstGeom>
            <a:solidFill>
              <a:schemeClr val="tx2">
                <a:lumMod val="50000"/>
                <a:alpha val="56000"/>
              </a:schemeClr>
            </a:solidFill>
            <a:ln>
              <a:noFill/>
            </a:ln>
            <a:effectLst>
              <a:outerShdw blurRad="1270000" dist="50800" dir="5400000" algn="ctr" rotWithShape="0">
                <a:srgbClr val="000000">
                  <a:alpha val="6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685800" y="708445"/>
              <a:ext cx="7772400" cy="2305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70000" lnSpcReduction="20000"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Bookman Old Style" pitchFamily="18" charset="0"/>
                  <a:ea typeface="+mj-ea"/>
                  <a:cs typeface="+mj-cs"/>
                </a:rPr>
                <a:t>Comet and Target Ghost: </a:t>
              </a: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Bookman Old Style" pitchFamily="18" charset="0"/>
                  <a:ea typeface="+mj-ea"/>
                  <a:cs typeface="+mj-cs"/>
                </a:rPr>
                <a:t>Techniques for Selecting </a:t>
              </a:r>
              <a:r>
                <a:rPr kumimoji="0" lang="en-CA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Bookman Old Style" pitchFamily="18" charset="0"/>
                  <a:ea typeface="+mj-ea"/>
                  <a:cs typeface="+mj-cs"/>
                </a:rPr>
                <a:t/>
              </a:r>
              <a:br>
                <a:rPr kumimoji="0" lang="en-CA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Bookman Old Style" pitchFamily="18" charset="0"/>
                  <a:ea typeface="+mj-ea"/>
                  <a:cs typeface="+mj-cs"/>
                </a:rPr>
              </a:b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Bookman Old Style" pitchFamily="18" charset="0"/>
                  <a:ea typeface="+mj-ea"/>
                  <a:cs typeface="+mj-cs"/>
                </a:rPr>
                <a:t>Moving Targets</a:t>
              </a:r>
              <a:endParaRPr kumimoji="0" lang="en-CA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endParaRPr>
            </a:p>
          </p:txBody>
        </p:sp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1371600" y="3505200"/>
              <a:ext cx="6400800" cy="17526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Khalad Hasan </a:t>
              </a: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Tovi Grossman </a:t>
              </a: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Pourang Irani</a:t>
              </a:r>
              <a:endParaRPr kumimoji="0" lang="en-C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endParaRPr>
            </a:p>
          </p:txBody>
        </p:sp>
        <p:pic>
          <p:nvPicPr>
            <p:cNvPr id="9" name="Picture 2" descr="http://www.coachingmanitoba.ca/images/logos/LogoUof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6930" y="5257800"/>
              <a:ext cx="1445592" cy="1219200"/>
            </a:xfrm>
            <a:prstGeom prst="rect">
              <a:avLst/>
            </a:prstGeom>
            <a:noFill/>
          </p:spPr>
        </p:pic>
        <p:pic>
          <p:nvPicPr>
            <p:cNvPr id="10" name="Picture 4" descr="Autodesk Research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75909" y="6132945"/>
              <a:ext cx="2597727" cy="242455"/>
            </a:xfrm>
            <a:prstGeom prst="rect">
              <a:avLst/>
            </a:prstGeom>
            <a:noFill/>
          </p:spPr>
        </p:pic>
      </p:grpSp>
      <p:pic>
        <p:nvPicPr>
          <p:cNvPr id="19458" name="Picture 2" descr="Overvi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0112" y="4648201"/>
            <a:ext cx="1039088" cy="609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88900" dist="38100" dir="5400000" algn="t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Two Techniques</a:t>
            </a:r>
          </a:p>
          <a:p>
            <a:pPr lvl="3"/>
            <a:endParaRPr lang="en-US" sz="2800" b="1" dirty="0" smtClean="0">
              <a:solidFill>
                <a:schemeClr val="bg1">
                  <a:lumMod val="50000"/>
                </a:schemeClr>
              </a:solidFill>
              <a:effectLst>
                <a:outerShdw blurRad="88900" dist="38100" dir="5400000" algn="t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lvl="3">
              <a:buFont typeface="Wingdings" pitchFamily="2" charset="2"/>
              <a:buChar char="§"/>
            </a:pPr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88900" dist="38100" dir="5400000" algn="t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Comet</a:t>
            </a:r>
          </a:p>
          <a:p>
            <a:pPr lvl="3"/>
            <a:endParaRPr lang="en-US" sz="5400" b="1" dirty="0" smtClean="0">
              <a:solidFill>
                <a:schemeClr val="bg1">
                  <a:lumMod val="50000"/>
                </a:schemeClr>
              </a:solidFill>
              <a:effectLst>
                <a:outerShdw blurRad="88900" dist="38100" dir="5400000" algn="t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lvl="3"/>
            <a:endParaRPr lang="en-US" sz="4800" b="1" dirty="0" smtClean="0">
              <a:solidFill>
                <a:schemeClr val="bg1">
                  <a:lumMod val="50000"/>
                </a:schemeClr>
              </a:solidFill>
              <a:effectLst>
                <a:outerShdw blurRad="88900" dist="38100" dir="5400000" algn="t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  <a:p>
            <a:pPr lvl="3">
              <a:buFont typeface="Wingdings" pitchFamily="2" charset="2"/>
              <a:buChar char="§"/>
            </a:pPr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88900" dist="38100" dir="5400000" algn="t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 Target Ghost</a:t>
            </a:r>
          </a:p>
        </p:txBody>
      </p:sp>
      <p:grpSp>
        <p:nvGrpSpPr>
          <p:cNvPr id="4" name="Group 18"/>
          <p:cNvGrpSpPr/>
          <p:nvPr/>
        </p:nvGrpSpPr>
        <p:grpSpPr>
          <a:xfrm rot="12429433">
            <a:off x="3928537" y="2850950"/>
            <a:ext cx="2590800" cy="477378"/>
            <a:chOff x="703473" y="4038600"/>
            <a:chExt cx="7696200" cy="1416173"/>
          </a:xfrm>
        </p:grpSpPr>
        <p:grpSp>
          <p:nvGrpSpPr>
            <p:cNvPr id="5" name="Group 16"/>
            <p:cNvGrpSpPr/>
            <p:nvPr/>
          </p:nvGrpSpPr>
          <p:grpSpPr>
            <a:xfrm>
              <a:off x="703473" y="4051541"/>
              <a:ext cx="7696200" cy="1403232"/>
              <a:chOff x="1083599" y="4051541"/>
              <a:chExt cx="7315200" cy="1403232"/>
            </a:xfrm>
          </p:grpSpPr>
          <p:sp>
            <p:nvSpPr>
              <p:cNvPr id="8" name="Chord 7"/>
              <p:cNvSpPr/>
              <p:nvPr/>
            </p:nvSpPr>
            <p:spPr>
              <a:xfrm>
                <a:off x="1083599" y="4052291"/>
                <a:ext cx="7315200" cy="1371600"/>
              </a:xfrm>
              <a:prstGeom prst="chord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714783" y="4051541"/>
                <a:ext cx="914400" cy="14032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" name="Group 18"/>
          <p:cNvGrpSpPr/>
          <p:nvPr/>
        </p:nvGrpSpPr>
        <p:grpSpPr>
          <a:xfrm rot="186452">
            <a:off x="2754235" y="2813072"/>
            <a:ext cx="2590800" cy="477378"/>
            <a:chOff x="703473" y="4038600"/>
            <a:chExt cx="7696200" cy="1416173"/>
          </a:xfrm>
        </p:grpSpPr>
        <p:grpSp>
          <p:nvGrpSpPr>
            <p:cNvPr id="11" name="Group 16"/>
            <p:cNvGrpSpPr/>
            <p:nvPr/>
          </p:nvGrpSpPr>
          <p:grpSpPr>
            <a:xfrm>
              <a:off x="703473" y="4051541"/>
              <a:ext cx="7696200" cy="1403232"/>
              <a:chOff x="1083599" y="4051541"/>
              <a:chExt cx="7315200" cy="1403232"/>
            </a:xfrm>
          </p:grpSpPr>
          <p:sp>
            <p:nvSpPr>
              <p:cNvPr id="13" name="Chord 12"/>
              <p:cNvSpPr/>
              <p:nvPr/>
            </p:nvSpPr>
            <p:spPr>
              <a:xfrm>
                <a:off x="1083599" y="4052291"/>
                <a:ext cx="7315200" cy="1371600"/>
              </a:xfrm>
              <a:prstGeom prst="chord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714783" y="4051541"/>
                <a:ext cx="914400" cy="14032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3884766" y="4038600"/>
              <a:ext cx="1295400" cy="1371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b="66667"/>
          <a:stretch>
            <a:fillRect/>
          </a:stretch>
        </p:blipFill>
        <p:spPr bwMode="auto">
          <a:xfrm>
            <a:off x="2590800" y="5105400"/>
            <a:ext cx="3695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2286000" y="6248400"/>
            <a:ext cx="2151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  <a:cs typeface="Segoe UI" pitchFamily="-96" charset="0"/>
              </a:rPr>
              <a:t>Static Proxy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1549837"/>
            <a:ext cx="8153400" cy="3631763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15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139700" dist="38100" dir="10800000" algn="r" rotWithShape="0">
                    <a:prstClr val="black">
                      <a:alpha val="59000"/>
                    </a:prstClr>
                  </a:outerShdw>
                </a:effectLst>
                <a:latin typeface="Bookman Old Style" pitchFamily="18" charset="0"/>
                <a:cs typeface="Segoe UI" pitchFamily="-96" charset="0"/>
              </a:rPr>
              <a:t>Related Work</a:t>
            </a:r>
            <a:endParaRPr lang="en-US" sz="11500" b="1" dirty="0">
              <a:solidFill>
                <a:schemeClr val="bg1">
                  <a:lumMod val="50000"/>
                </a:schemeClr>
              </a:solidFill>
              <a:effectLst>
                <a:outerShdw blurRad="139700" dist="38100" dir="10800000" algn="r" rotWithShape="0">
                  <a:prstClr val="black">
                    <a:alpha val="59000"/>
                  </a:prstClr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2819400" y="1295400"/>
            <a:ext cx="2880000" cy="2880000"/>
            <a:chOff x="2819400" y="1295400"/>
            <a:chExt cx="2880000" cy="2880000"/>
          </a:xfrm>
        </p:grpSpPr>
        <p:sp>
          <p:nvSpPr>
            <p:cNvPr id="8" name="Oval 7"/>
            <p:cNvSpPr/>
            <p:nvPr/>
          </p:nvSpPr>
          <p:spPr>
            <a:xfrm>
              <a:off x="2819400" y="1295400"/>
              <a:ext cx="2880000" cy="28800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32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" name="Group 15"/>
            <p:cNvGrpSpPr/>
            <p:nvPr/>
          </p:nvGrpSpPr>
          <p:grpSpPr>
            <a:xfrm>
              <a:off x="4149008" y="2638656"/>
              <a:ext cx="216000" cy="216000"/>
              <a:chOff x="4149008" y="2209800"/>
              <a:chExt cx="216000" cy="21600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rot="16200000" flipH="1">
                <a:off x="4151400" y="2317006"/>
                <a:ext cx="216000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0800000" flipH="1">
                <a:off x="4149008" y="2313296"/>
                <a:ext cx="216000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Rectangle 5"/>
          <p:cNvSpPr/>
          <p:nvPr/>
        </p:nvSpPr>
        <p:spPr>
          <a:xfrm>
            <a:off x="838200" y="5105400"/>
            <a:ext cx="81534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Area Cursor  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74274" y="6336268"/>
            <a:ext cx="59173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</a:pP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CA" sz="24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Kabbash</a:t>
            </a:r>
            <a:r>
              <a:rPr lang="en-CA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P. and Buxton, W.</a:t>
            </a: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400" i="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CHI </a:t>
            </a: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‘95</a:t>
            </a:r>
            <a:r>
              <a:rPr lang="en-US" sz="2400" i="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</a:t>
            </a:r>
            <a:endParaRPr lang="en-US" sz="2400" i="0" noProof="1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657600" y="1355433"/>
            <a:ext cx="323850" cy="47301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980706" y="6324600"/>
            <a:ext cx="70108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</a:pP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CA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Grossman, T. and </a:t>
            </a:r>
            <a:r>
              <a:rPr lang="en-CA" sz="24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Balakrishnan</a:t>
            </a:r>
            <a:r>
              <a:rPr lang="en-CA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R.</a:t>
            </a: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400" i="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CHI </a:t>
            </a: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‘05</a:t>
            </a:r>
            <a:r>
              <a:rPr lang="en-US" sz="2400" i="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</a:t>
            </a:r>
            <a:endParaRPr lang="en-US" sz="2400" i="0" noProof="1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8200" y="5181600"/>
            <a:ext cx="81534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Bubble Cursor  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pic>
        <p:nvPicPr>
          <p:cNvPr id="9" name="Bubble curso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 l="1786" t="2381" r="7143" b="4762"/>
          <a:stretch>
            <a:fillRect/>
          </a:stretch>
        </p:blipFill>
        <p:spPr>
          <a:xfrm>
            <a:off x="2590800" y="1219200"/>
            <a:ext cx="38862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657600" y="1355433"/>
            <a:ext cx="323850" cy="47301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95572" y="6324600"/>
            <a:ext cx="69198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20000"/>
              </a:spcBef>
              <a:buClr>
                <a:schemeClr val="bg2"/>
              </a:buClr>
            </a:pP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[</a:t>
            </a:r>
            <a:r>
              <a:rPr lang="en-CA" sz="24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McGuffin</a:t>
            </a:r>
            <a:r>
              <a:rPr lang="en-CA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M. and </a:t>
            </a:r>
            <a:r>
              <a:rPr lang="en-CA" sz="24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Balakrishnan</a:t>
            </a:r>
            <a:r>
              <a:rPr lang="en-CA" sz="24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R.</a:t>
            </a:r>
            <a:r>
              <a:rPr lang="en-US" sz="2400" i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CHI ‘02]</a:t>
            </a:r>
            <a:endParaRPr lang="en-US" sz="2400" i="0" noProof="1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402608" y="5105400"/>
            <a:ext cx="9525000" cy="1200329"/>
          </a:xfrm>
          <a:prstGeom prst="rect">
            <a:avLst/>
          </a:prstGeom>
          <a:effectLst>
            <a:outerShdw blurRad="1244600" dist="38100" dir="5400000" sx="83000" sy="83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76200" dist="38100" algn="l" rotWithShape="0">
                    <a:prstClr val="black"/>
                  </a:outerShdw>
                </a:effectLst>
                <a:latin typeface="Bookman Old Style" pitchFamily="18" charset="0"/>
                <a:cs typeface="Segoe UI" pitchFamily="-96" charset="0"/>
              </a:rPr>
              <a:t>Expanding Targets</a:t>
            </a:r>
            <a:endParaRPr lang="en-US" sz="7200" b="1" dirty="0">
              <a:solidFill>
                <a:schemeClr val="bg1">
                  <a:lumMod val="50000"/>
                </a:schemeClr>
              </a:solidFill>
              <a:effectLst>
                <a:outerShdw blurRad="76200" dist="38100" algn="l" rotWithShape="0">
                  <a:prstClr val="black"/>
                </a:outerShdw>
              </a:effectLst>
              <a:latin typeface="Bookman Old Style" pitchFamily="18" charset="0"/>
              <a:cs typeface="Segoe UI" pitchFamily="-9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3321"/>
          <a:stretch>
            <a:fillRect/>
          </a:stretch>
        </p:blipFill>
        <p:spPr bwMode="auto">
          <a:xfrm>
            <a:off x="860146" y="1486560"/>
            <a:ext cx="7293254" cy="156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7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3.1|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|13.1|10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6|12.2|5.5|5.8|1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7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2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16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2.1|7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4825</TotalTime>
  <Words>576</Words>
  <Application>Microsoft Office PowerPoint</Application>
  <PresentationFormat>On-screen Show (4:3)</PresentationFormat>
  <Paragraphs>234</Paragraphs>
  <Slides>43</Slides>
  <Notes>43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Comet and Target Ghost: Techniques for Selecting  Moving Targets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Comet and Target Ghost: Techniques for Selecting  Moving Targets</dc:title>
  <dc:creator>Khalad</dc:creator>
  <cp:lastModifiedBy>Khalad</cp:lastModifiedBy>
  <cp:revision>462</cp:revision>
  <dcterms:created xsi:type="dcterms:W3CDTF">2006-08-16T00:00:00Z</dcterms:created>
  <dcterms:modified xsi:type="dcterms:W3CDTF">2011-05-16T22:49:58Z</dcterms:modified>
</cp:coreProperties>
</file>